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263" r:id="rId4"/>
    <p:sldId id="261" r:id="rId5"/>
    <p:sldId id="262" r:id="rId6"/>
    <p:sldId id="295" r:id="rId7"/>
    <p:sldId id="257" r:id="rId8"/>
    <p:sldId id="259" r:id="rId9"/>
    <p:sldId id="286" r:id="rId10"/>
    <p:sldId id="264" r:id="rId11"/>
    <p:sldId id="266" r:id="rId12"/>
    <p:sldId id="31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12" r:id="rId21"/>
    <p:sldId id="305" r:id="rId22"/>
    <p:sldId id="267" r:id="rId23"/>
    <p:sldId id="313" r:id="rId24"/>
    <p:sldId id="275" r:id="rId25"/>
    <p:sldId id="307" r:id="rId26"/>
    <p:sldId id="314" r:id="rId27"/>
    <p:sldId id="308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2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1F7B3E"/>
    <a:srgbClr val="00589A"/>
    <a:srgbClr val="F6412E"/>
    <a:srgbClr val="41401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19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D468AF-B5E2-45BD-992F-D26A97159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99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A75B0C-CDEF-4960-952C-D124F0DAB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586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1pPr>
              <a:lvl2pPr marL="742950" indent="-28575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2pPr>
              <a:lvl3pPr marL="11430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3pPr>
              <a:lvl4pPr marL="16002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4pPr>
              <a:lvl5pPr marL="20574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1pPr>
              <a:lvl2pPr marL="742950" indent="-28575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2pPr>
              <a:lvl3pPr marL="11430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3pPr>
              <a:lvl4pPr marL="16002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4pPr>
              <a:lvl5pPr marL="20574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1pPr>
              <a:lvl2pPr marL="742950" indent="-28575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2pPr>
              <a:lvl3pPr marL="11430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3pPr>
              <a:lvl4pPr marL="16002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4pPr>
              <a:lvl5pPr marL="2057400" indent="-228600" algn="ctr"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2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E0AC-55AE-4927-AD90-B9956837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5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2637-EE33-4CFC-8124-3EA74A469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1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D146-1E8A-4BC3-B2DC-9FD5F9AE8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1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D104-9CE4-4E99-9A3B-15FCADE8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8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513-9B5A-4CC5-8A7E-846144150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27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27E8-0E20-4C1E-9961-1CB6C8B1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0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ED78-7C5D-4C7D-9C02-7E1BBB26E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91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B459-478B-4375-94E6-2259AE4C4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4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266F2-EF32-406E-B3F0-FC4C6094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FF9D-F771-447E-B9A4-95F7D6332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9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C52C-6561-4AF8-80CA-950BFF5FB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3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5DF7-D91C-48D7-8625-BAEF29C3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0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2">
                <a:alpha val="24000"/>
                <a:lumMod val="26000"/>
                <a:lumOff val="7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071926B-5968-4580-B90A-23DB4081D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ru-RU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ru-RU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 algn="ctr"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ru-RU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10%20%D1%88%D0%BA%D0%BE%D0%BB%D0%B0%20%D1%82%D0%B0%D0%B3%D0%B0%D0%BD%D1%80%D0%BE%D0%B3%20%D1%84%D0%BE%D1%82%D0%BE&amp;pos=2&amp;uinfo=ww-1079-wh-538-fw-854-fh-448-pd-1.25&amp;rpt=simage&amp;img_url=http://old.tagancity.ru/images/n-16.12.2010-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149" y="365760"/>
            <a:ext cx="7772400" cy="212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Предпрофильный</a:t>
            </a:r>
            <a:r>
              <a:rPr lang="ru-RU" sz="3600" b="1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курс:</a:t>
            </a:r>
            <a:br>
              <a:rPr lang="ru-RU" sz="3600" b="1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«Задачи по геометрии. Многообразие идей и методов»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22725" y="3933825"/>
            <a:ext cx="465455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СОШ № 10 Рвачева Елена Викторовна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г. Таганрог, 2015 </a:t>
            </a:r>
          </a:p>
        </p:txBody>
      </p:sp>
      <p:pic>
        <p:nvPicPr>
          <p:cNvPr id="5" name="Picture 2" descr="http://www.gorodokk.ru/fotosmall.php?foto=city/Taganrog_95.jpg&amp;w=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7" y="3474720"/>
            <a:ext cx="4226232" cy="2243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312" y="0"/>
            <a:ext cx="919925" cy="119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9000">
              <a:schemeClr val="tx2">
                <a:alpha val="0"/>
                <a:lumMod val="14000"/>
                <a:lumOff val="86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72" y="0"/>
            <a:ext cx="8229600" cy="378566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759729"/>
              </p:ext>
            </p:extLst>
          </p:nvPr>
        </p:nvGraphicFramePr>
        <p:xfrm>
          <a:off x="265176" y="504845"/>
          <a:ext cx="7893081" cy="67119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07197"/>
                <a:gridCol w="530031"/>
                <a:gridCol w="2883818"/>
                <a:gridCol w="1472035"/>
              </a:tblGrid>
              <a:tr h="569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основных видов деятельности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ЭОР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 anchor="ctr"/>
                </a:tc>
              </a:tr>
              <a:tr h="5829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«ключевого треугольника»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ключевого многоугольника»)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деятельность: поиск «ключевой» фигуры на чертеже к задаче.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Мультимедийный диск к УМК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  <a:tr h="5829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симметрии при доказательстве и решении задач.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деятельность: осуществление проектов по теме «Симметрия в теоремах и задачах».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учащихся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  <a:tr h="1020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вспомогательной окружности.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деятельность: анализируют ситуации, приводящие к появлению вписанной или описанной окружности, что позволяет решить задачу.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Мультимедийный диск к УМК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  <a:tr h="1387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площадей.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Применяют метод площадей при решении определенного круга задач. Учатся распознавать задачи, решаемые методом площадей.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по делению фигуры на равновеликие части.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ЭОР из базы ЦОР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  <a:tr h="5829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Координатный и векторный методы – окно в мир современной математики.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Поисковая деятельность: исторические факты о координатно-векторном методе решения задач.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Мультимедийный диск к УМК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  <a:tr h="1095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Многоугольники: содружество геометрических методов.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деятельность: решение одной задачи несколькими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методами.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деятельность: поиск рационального метода решения.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учащихся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41" marR="3244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 bwMode="auto">
          <a:xfrm rot="13036467">
            <a:off x="735491" y="3933532"/>
            <a:ext cx="2808603" cy="1666742"/>
          </a:xfrm>
          <a:prstGeom prst="triangle">
            <a:avLst>
              <a:gd name="adj" fmla="val 84235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 bwMode="auto">
          <a:xfrm rot="2233210">
            <a:off x="2010171" y="1891312"/>
            <a:ext cx="2788008" cy="2480005"/>
          </a:xfrm>
          <a:prstGeom prst="triangle">
            <a:avLst>
              <a:gd name="adj" fmla="val 51356"/>
            </a:avLst>
          </a:prstGeom>
          <a:solidFill>
            <a:srgbClr val="00B0F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5388" name="TextBox 15387"/>
          <p:cNvSpPr txBox="1"/>
          <p:nvPr/>
        </p:nvSpPr>
        <p:spPr>
          <a:xfrm>
            <a:off x="1208278" y="283704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0" y="208827"/>
            <a:ext cx="8229600" cy="52002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«ключевого треугольника»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середины сторон четырехугольника являются вершинами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55631" y="4815904"/>
            <a:ext cx="2863850" cy="146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>
            <a:endCxn id="21" idx="0"/>
          </p:cNvCxnSpPr>
          <p:nvPr/>
        </p:nvCxnSpPr>
        <p:spPr bwMode="auto">
          <a:xfrm flipV="1">
            <a:off x="4399280" y="1600200"/>
            <a:ext cx="2268220" cy="57213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89508" y="3255264"/>
            <a:ext cx="637540" cy="1562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527048" y="2172335"/>
            <a:ext cx="2649982" cy="1082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753358" y="2172335"/>
            <a:ext cx="423672" cy="2791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7" name="Прямая соединительная линия 15376"/>
          <p:cNvCxnSpPr/>
          <p:nvPr/>
        </p:nvCxnSpPr>
        <p:spPr bwMode="auto">
          <a:xfrm flipV="1">
            <a:off x="1208278" y="2713799"/>
            <a:ext cx="1643761" cy="124555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208278" y="2753170"/>
            <a:ext cx="1560576" cy="12141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197420" y="3959353"/>
            <a:ext cx="1220676" cy="929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757631" y="2753169"/>
            <a:ext cx="1207563" cy="921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430526" y="3671487"/>
            <a:ext cx="1522460" cy="12174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516214" y="3253264"/>
            <a:ext cx="2237144" cy="17086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52986" y="171589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27056" y="4815903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267" y="4712494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9309" y="361869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8339" y="227255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31888" y="3409877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17074" y="489621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K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0" y="208827"/>
            <a:ext cx="8229600" cy="52002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«ключевого треугольника»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575376" y="1484361"/>
            <a:ext cx="4524581" cy="5373639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 =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= 9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4. </a:t>
            </a:r>
            <a:endParaRPr lang="ru-RU" sz="3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перпендикулярна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биссектрисе угла С, </a:t>
            </a:r>
            <a:endParaRPr lang="ru-RU" sz="32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биссектрисе угла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перпендикулярна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биссектрисе угла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отрезка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>
            <a:endCxn id="21" idx="0"/>
          </p:cNvCxnSpPr>
          <p:nvPr/>
        </p:nvCxnSpPr>
        <p:spPr bwMode="auto">
          <a:xfrm flipV="1">
            <a:off x="4417059" y="1484361"/>
            <a:ext cx="2420608" cy="75983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/>
          <p:cNvSpPr txBox="1"/>
          <p:nvPr/>
        </p:nvSpPr>
        <p:spPr>
          <a:xfrm>
            <a:off x="644433" y="568394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64694" y="1412858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48906" y="412458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92926" y="305676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Q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67796" y="274299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38600" y="5036307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72775" y="4625833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44024" y="5694038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89A"/>
                </a:solidFill>
              </a:rPr>
              <a:t>4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104" name="Дуга 103"/>
          <p:cNvSpPr/>
          <p:nvPr/>
        </p:nvSpPr>
        <p:spPr>
          <a:xfrm rot="13143860">
            <a:off x="3792104" y="4172621"/>
            <a:ext cx="236471" cy="310515"/>
          </a:xfrm>
          <a:prstGeom prst="arc">
            <a:avLst>
              <a:gd name="adj1" fmla="val 14833282"/>
              <a:gd name="adj2" fmla="val 245378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799718">
            <a:off x="3164984" y="4017639"/>
            <a:ext cx="160350" cy="15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 bwMode="auto">
          <a:xfrm rot="14303809">
            <a:off x="273831" y="2291830"/>
            <a:ext cx="3039735" cy="3361131"/>
          </a:xfrm>
          <a:prstGeom prst="rt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7" idx="2"/>
          </p:cNvCxnSpPr>
          <p:nvPr/>
        </p:nvCxnSpPr>
        <p:spPr bwMode="auto">
          <a:xfrm>
            <a:off x="3138665" y="4161632"/>
            <a:ext cx="882829" cy="22455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stCxn id="7" idx="4"/>
          </p:cNvCxnSpPr>
          <p:nvPr/>
        </p:nvCxnSpPr>
        <p:spPr bwMode="auto">
          <a:xfrm>
            <a:off x="2428571" y="1797256"/>
            <a:ext cx="203977" cy="15951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stCxn id="7" idx="0"/>
          </p:cNvCxnSpPr>
          <p:nvPr/>
        </p:nvCxnSpPr>
        <p:spPr bwMode="auto">
          <a:xfrm flipV="1">
            <a:off x="1158826" y="4047465"/>
            <a:ext cx="1529038" cy="210007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2955386" y="3315722"/>
            <a:ext cx="375469" cy="17565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1961491" y="3315722"/>
            <a:ext cx="1366131" cy="15327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1956170" y="3480980"/>
            <a:ext cx="1579642" cy="11928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Прямоугольный треугольник 36"/>
          <p:cNvSpPr/>
          <p:nvPr/>
        </p:nvSpPr>
        <p:spPr bwMode="auto">
          <a:xfrm rot="741935">
            <a:off x="3239109" y="3396159"/>
            <a:ext cx="872834" cy="908022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1" name="Прямоугольный треугольник 60"/>
          <p:cNvSpPr/>
          <p:nvPr/>
        </p:nvSpPr>
        <p:spPr bwMode="auto">
          <a:xfrm rot="6154310">
            <a:off x="3072855" y="4249503"/>
            <a:ext cx="850469" cy="905830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2" name="Прямоугольный треугольник 61"/>
          <p:cNvSpPr/>
          <p:nvPr/>
        </p:nvSpPr>
        <p:spPr bwMode="auto">
          <a:xfrm rot="21186142">
            <a:off x="2508157" y="1721321"/>
            <a:ext cx="757102" cy="1631481"/>
          </a:xfrm>
          <a:prstGeom prst="rtTriangle">
            <a:avLst/>
          </a:prstGeom>
          <a:solidFill>
            <a:srgbClr val="00B0F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3" name="Прямоугольный треугольник 62"/>
          <p:cNvSpPr/>
          <p:nvPr/>
        </p:nvSpPr>
        <p:spPr bwMode="auto">
          <a:xfrm rot="21215363" flipH="1">
            <a:off x="1863508" y="1828222"/>
            <a:ext cx="649403" cy="1595358"/>
          </a:xfrm>
          <a:prstGeom prst="rt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5" name="Прямоугольный треугольник 64"/>
          <p:cNvSpPr/>
          <p:nvPr/>
        </p:nvSpPr>
        <p:spPr bwMode="auto">
          <a:xfrm rot="12984314">
            <a:off x="1053136" y="3508987"/>
            <a:ext cx="973364" cy="2614655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7" name="Прямоугольный треугольник 66"/>
          <p:cNvSpPr/>
          <p:nvPr/>
        </p:nvSpPr>
        <p:spPr bwMode="auto">
          <a:xfrm rot="12953505" flipH="1">
            <a:off x="1826194" y="4121709"/>
            <a:ext cx="1084780" cy="2598424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21125354">
            <a:off x="2637876" y="3169683"/>
            <a:ext cx="187562" cy="195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2259686">
            <a:off x="2465750" y="3983405"/>
            <a:ext cx="175515" cy="181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1" grpId="0" animBg="1"/>
      <p:bldP spid="62" grpId="0" animBg="1"/>
      <p:bldP spid="63" grpId="0" animBg="1"/>
      <p:bldP spid="65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0" y="208827"/>
            <a:ext cx="8229600" cy="520026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симметрии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3427982" y="5402092"/>
            <a:ext cx="5603104" cy="1220162"/>
          </a:xfrm>
        </p:spPr>
        <p:txBody>
          <a:bodyPr/>
          <a:lstStyle/>
          <a:p>
            <a:pPr marL="0" indent="0">
              <a:buNone/>
            </a:pPr>
            <a:r>
              <a:rPr lang="ru-RU" sz="23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Диаметр, перпендикулярный хорде, делит эту хорду и стягиваемые ею дуги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r>
              <a:rPr lang="ru-RU" sz="23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/>
          <p:nvPr/>
        </p:nvCxnSpPr>
        <p:spPr>
          <a:xfrm>
            <a:off x="1055913" y="3452690"/>
            <a:ext cx="2" cy="204346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284482" y="4474424"/>
            <a:ext cx="5154013" cy="30801"/>
          </a:xfrm>
          <a:prstGeom prst="line">
            <a:avLst/>
          </a:prstGeom>
          <a:ln w="38100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63305" y="5402092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5004" y="305735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64844" y="3005888"/>
            <a:ext cx="2956179" cy="291942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8222" y="4352544"/>
            <a:ext cx="106564" cy="1249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69512" y="3880457"/>
            <a:ext cx="1668983" cy="10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58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симметрии</a:t>
            </a:r>
            <a:endParaRPr lang="ru-RU" sz="2000" dirty="0">
              <a:solidFill>
                <a:srgbClr val="00589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43756" y="3560442"/>
            <a:ext cx="755335" cy="10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58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endParaRPr lang="ru-RU" sz="2000" dirty="0">
              <a:solidFill>
                <a:srgbClr val="00589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17" y="1993507"/>
            <a:ext cx="3133869" cy="313386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4452257" y="925286"/>
            <a:ext cx="870857" cy="71796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664844" y="3935469"/>
            <a:ext cx="142613" cy="621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646127" y="4891499"/>
            <a:ext cx="142613" cy="621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962821" y="3985243"/>
            <a:ext cx="22273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962821" y="4011137"/>
            <a:ext cx="22273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962821" y="4766417"/>
            <a:ext cx="22273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956854" y="4785137"/>
            <a:ext cx="22273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46036" y="871370"/>
            <a:ext cx="693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– это украшение геометрии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7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1" y="199648"/>
            <a:ext cx="7177023" cy="948309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вспомогательной окружности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4347002" y="1605157"/>
            <a:ext cx="4684084" cy="4948741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некоторую точку плоскости проведены три прямые так, что угол между любыми двумя из них равен 60</a:t>
            </a:r>
            <a:r>
              <a:rPr lang="ru-RU" i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Докажите, что основания перпендикуляров, опущенных из любой точки плоскости на эти прямые, служат вершинами равностороннего треугольника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/>
          <p:nvPr/>
        </p:nvCxnSpPr>
        <p:spPr>
          <a:xfrm>
            <a:off x="1235675" y="3021502"/>
            <a:ext cx="1572768" cy="2264342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284482" y="4474424"/>
            <a:ext cx="3929134" cy="4027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469132" y="2116192"/>
            <a:ext cx="411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CC"/>
                </a:solidFill>
              </a:rPr>
              <a:t>А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399830" y="2139696"/>
            <a:ext cx="2365729" cy="241401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3331221">
            <a:off x="1337513" y="3043966"/>
            <a:ext cx="181861" cy="1703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683732" y="1942592"/>
            <a:ext cx="2081827" cy="3459500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2942026" y="2204202"/>
            <a:ext cx="56872" cy="228127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1399830" y="2204202"/>
            <a:ext cx="1542196" cy="1036717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 flipH="1" flipV="1">
            <a:off x="2942027" y="2204202"/>
            <a:ext cx="448056" cy="287031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Прямоугольник 46"/>
          <p:cNvSpPr/>
          <p:nvPr/>
        </p:nvSpPr>
        <p:spPr>
          <a:xfrm rot="1935149">
            <a:off x="3257743" y="2467985"/>
            <a:ext cx="141509" cy="1317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73411" y="4352546"/>
            <a:ext cx="125487" cy="12187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4" name="Прямая соединительная линия 43"/>
          <p:cNvCxnSpPr>
            <a:stCxn id="7" idx="7"/>
          </p:cNvCxnSpPr>
          <p:nvPr/>
        </p:nvCxnSpPr>
        <p:spPr bwMode="auto">
          <a:xfrm flipH="1">
            <a:off x="3015837" y="2493221"/>
            <a:ext cx="403269" cy="1981203"/>
          </a:xfrm>
          <a:prstGeom prst="line">
            <a:avLst/>
          </a:prstGeom>
          <a:noFill/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Прямая соединительная линия 56"/>
          <p:cNvCxnSpPr>
            <a:stCxn id="7" idx="7"/>
          </p:cNvCxnSpPr>
          <p:nvPr/>
        </p:nvCxnSpPr>
        <p:spPr bwMode="auto">
          <a:xfrm flipH="1">
            <a:off x="1391103" y="2493221"/>
            <a:ext cx="2028003" cy="751358"/>
          </a:xfrm>
          <a:prstGeom prst="line">
            <a:avLst/>
          </a:prstGeom>
          <a:noFill/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flipH="1" flipV="1">
            <a:off x="1388602" y="3256376"/>
            <a:ext cx="1619023" cy="1223572"/>
          </a:xfrm>
          <a:prstGeom prst="line">
            <a:avLst/>
          </a:prstGeom>
          <a:noFill/>
          <a:ln w="2857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 flipH="1">
            <a:off x="2198113" y="2204202"/>
            <a:ext cx="738041" cy="228127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991972" y="3067439"/>
            <a:ext cx="411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CC"/>
                </a:solidFill>
              </a:rPr>
              <a:t>В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16655" y="4445534"/>
            <a:ext cx="411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C00CC"/>
                </a:solidFill>
              </a:rPr>
              <a:t>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37861" y="1776327"/>
            <a:ext cx="411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7484" y="4536620"/>
            <a:ext cx="4114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68" name="Дуга 67"/>
          <p:cNvSpPr/>
          <p:nvPr/>
        </p:nvSpPr>
        <p:spPr bwMode="auto">
          <a:xfrm rot="18098280">
            <a:off x="2744141" y="4180504"/>
            <a:ext cx="468086" cy="446315"/>
          </a:xfrm>
          <a:prstGeom prst="arc">
            <a:avLst/>
          </a:prstGeom>
          <a:noFill/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77" name="Дуга 76"/>
          <p:cNvSpPr/>
          <p:nvPr/>
        </p:nvSpPr>
        <p:spPr bwMode="auto">
          <a:xfrm rot="10800000">
            <a:off x="3132285" y="2347717"/>
            <a:ext cx="468086" cy="446315"/>
          </a:xfrm>
          <a:prstGeom prst="arc">
            <a:avLst/>
          </a:prstGeom>
          <a:noFill/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78" name="Дуга 77"/>
          <p:cNvSpPr/>
          <p:nvPr/>
        </p:nvSpPr>
        <p:spPr bwMode="auto">
          <a:xfrm rot="3547245">
            <a:off x="1292328" y="3041265"/>
            <a:ext cx="468086" cy="446315"/>
          </a:xfrm>
          <a:prstGeom prst="arc">
            <a:avLst/>
          </a:prstGeom>
          <a:noFill/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79" name="Дуга 78"/>
          <p:cNvSpPr/>
          <p:nvPr/>
        </p:nvSpPr>
        <p:spPr bwMode="auto">
          <a:xfrm rot="16593249">
            <a:off x="1866305" y="4277222"/>
            <a:ext cx="468086" cy="446315"/>
          </a:xfrm>
          <a:prstGeom prst="arc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80" name="Дуга 79"/>
          <p:cNvSpPr/>
          <p:nvPr/>
        </p:nvSpPr>
        <p:spPr bwMode="auto">
          <a:xfrm rot="18098280">
            <a:off x="2029216" y="4080570"/>
            <a:ext cx="524952" cy="576313"/>
          </a:xfrm>
          <a:prstGeom prst="arc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81" name="Дуга 80"/>
          <p:cNvSpPr/>
          <p:nvPr/>
        </p:nvSpPr>
        <p:spPr bwMode="auto">
          <a:xfrm rot="1115429">
            <a:off x="2079868" y="4165431"/>
            <a:ext cx="468086" cy="446315"/>
          </a:xfrm>
          <a:prstGeom prst="arc">
            <a:avLst>
              <a:gd name="adj1" fmla="val 16649978"/>
              <a:gd name="adj2" fmla="val 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7" grpId="0" animBg="1"/>
      <p:bldP spid="71" grpId="0"/>
      <p:bldP spid="72" grpId="0"/>
      <p:bldP spid="68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16" y="319348"/>
            <a:ext cx="6869440" cy="520026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площадей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72885" y="2307771"/>
            <a:ext cx="1040674" cy="2183901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772886" y="4481511"/>
            <a:ext cx="3626395" cy="10161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648196" y="180249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А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6616" y="4349452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В</a:t>
            </a:r>
            <a:endParaRPr lang="ru-RU" sz="2800" dirty="0">
              <a:solidFill>
                <a:srgbClr val="00589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4412" y="1600201"/>
                <a:ext cx="5126302" cy="229688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ru-RU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𝑨𝑩𝑳</m:t>
                          </m:r>
                        </m:sub>
                      </m:sSub>
                      <m:r>
                        <a:rPr lang="ru-RU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𝑨𝑪𝑳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𝑠𝑖𝑛𝐴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𝑐𝑙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𝑏𝑙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4412" y="1600201"/>
                <a:ext cx="5126302" cy="229688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813559" y="2307771"/>
            <a:ext cx="2585721" cy="2177804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813559" y="2307771"/>
            <a:ext cx="537755" cy="2183901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Дуга 16"/>
          <p:cNvSpPr/>
          <p:nvPr/>
        </p:nvSpPr>
        <p:spPr bwMode="auto">
          <a:xfrm rot="7259553">
            <a:off x="1500631" y="2060256"/>
            <a:ext cx="668746" cy="696686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2260" y="448151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С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7989" y="448049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742" y="3054276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7123" y="2681214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2100054" y="3153823"/>
                <a:ext cx="411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54" y="3153823"/>
                <a:ext cx="41148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5225142" y="3771640"/>
                <a:ext cx="3015411" cy="149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ru-RU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2" y="3771640"/>
                <a:ext cx="3015411" cy="1499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05146" y="5792902"/>
            <a:ext cx="494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биссектриса ∠А</a:t>
            </a:r>
            <a:endParaRPr lang="ru-RU" sz="32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8484" y="455237"/>
            <a:ext cx="6638544" cy="520026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 площадей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3095460" y="2355526"/>
            <a:ext cx="1395104" cy="2165957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095462" y="4510306"/>
            <a:ext cx="2928256" cy="11177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250809" y="184383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А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59191" y="4379263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В</a:t>
            </a:r>
            <a:endParaRPr lang="ru-RU" sz="2800" dirty="0">
              <a:solidFill>
                <a:srgbClr val="00589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099138" y="5513031"/>
                <a:ext cx="5126302" cy="11117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4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40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4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4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4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ru-RU" sz="4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40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4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ru-RU" sz="40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40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40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099138" y="5513031"/>
                <a:ext cx="5126302" cy="111179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492825" y="2355526"/>
            <a:ext cx="1530530" cy="2165957"/>
          </a:xfrm>
          <a:prstGeom prst="line">
            <a:avLst/>
          </a:prstGeom>
          <a:ln w="28575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497541" y="2348759"/>
            <a:ext cx="38342" cy="2172724"/>
          </a:xfrm>
          <a:prstGeom prst="line">
            <a:avLst/>
          </a:prstGeom>
          <a:noFill/>
          <a:ln w="28575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Дуга 16"/>
          <p:cNvSpPr/>
          <p:nvPr/>
        </p:nvSpPr>
        <p:spPr bwMode="auto">
          <a:xfrm rot="7989391">
            <a:off x="4156191" y="2165230"/>
            <a:ext cx="668746" cy="696686"/>
          </a:xfrm>
          <a:prstGeom prst="arc">
            <a:avLst/>
          </a:prstGeom>
          <a:noFill/>
          <a:ln w="9525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7780" y="436731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589A"/>
                </a:solidFill>
              </a:rPr>
              <a:t>С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3962" y="4510306"/>
            <a:ext cx="12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4317" y="3084087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12330" y="2990170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3230" y="4462888"/>
            <a:ext cx="12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875521" y="3607932"/>
            <a:ext cx="98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8961" y="2759338"/>
            <a:ext cx="52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7379" y="2741802"/>
            <a:ext cx="52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tx2">
                <a:alpha val="2000"/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51" y="100792"/>
            <a:ext cx="8229600" cy="954097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Деление фигуры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равновеликие части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Рисунок 40" descr="C:\Users\Администратор\Desktop\Параллелограмм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0" t="17255" r="8555" b="60086"/>
          <a:stretch/>
        </p:blipFill>
        <p:spPr bwMode="auto">
          <a:xfrm>
            <a:off x="4572000" y="2673570"/>
            <a:ext cx="4407408" cy="2280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2" name="Рисунок 41" descr="C:\Users\Администратор\Desktop\Треугольник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22064" r="41617" b="42235"/>
          <a:stretch/>
        </p:blipFill>
        <p:spPr bwMode="auto">
          <a:xfrm rot="14155790">
            <a:off x="576511" y="2811558"/>
            <a:ext cx="4620729" cy="2754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67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73" y="29654"/>
            <a:ext cx="8082684" cy="138288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Координатно-векторный метод –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окно в мир современной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5361" name="Прямая соединительная линия 15360"/>
          <p:cNvCxnSpPr/>
          <p:nvPr/>
        </p:nvCxnSpPr>
        <p:spPr bwMode="auto">
          <a:xfrm flipV="1">
            <a:off x="3913631" y="5402092"/>
            <a:ext cx="2315903" cy="76417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Параллелограмм 44"/>
          <p:cNvSpPr/>
          <p:nvPr/>
        </p:nvSpPr>
        <p:spPr bwMode="auto">
          <a:xfrm rot="20591730">
            <a:off x="2202858" y="2924987"/>
            <a:ext cx="4738283" cy="2375365"/>
          </a:xfrm>
          <a:prstGeom prst="parallelogram">
            <a:avLst>
              <a:gd name="adj" fmla="val 71599"/>
            </a:avLst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133600" y="1643744"/>
            <a:ext cx="5049739" cy="4757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493818" y="2133600"/>
            <a:ext cx="4527468" cy="426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 rot="2621071">
            <a:off x="4644144" y="3972861"/>
            <a:ext cx="259207" cy="2538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6609806" y="1427531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y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63423" y="6008717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4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69" y="147650"/>
            <a:ext cx="8082684" cy="1125859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Координатно-векторный метод –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окно в мир современной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13832" y="1587334"/>
            <a:ext cx="3529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две точки А и В. Докажите, что геометрическим местом точек М таких, что АМ:ВМ =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1, является окружность с центром на прямой 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481328" y="4197098"/>
            <a:ext cx="1668780" cy="8136"/>
          </a:xfrm>
          <a:prstGeom prst="line">
            <a:avLst/>
          </a:prstGeom>
          <a:noFill/>
          <a:ln w="57150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1481328" y="3450254"/>
            <a:ext cx="2587752" cy="7549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3131820" y="3440104"/>
            <a:ext cx="946404" cy="7752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101852" y="4137660"/>
            <a:ext cx="37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62656" y="4173839"/>
            <a:ext cx="39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5636" y="3008324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106" y="5658283"/>
            <a:ext cx="507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000" dirty="0" err="1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Аполлония</a:t>
            </a:r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Пергского</a:t>
            </a:r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жившего в </a:t>
            </a:r>
            <a:r>
              <a:rPr lang="en-US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вв. до н. э.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780" y="3350068"/>
            <a:ext cx="2432303" cy="33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4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95687"/>
            <a:ext cx="8229600" cy="768414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школы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904" y="1719072"/>
            <a:ext cx="3118104" cy="4069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минимального объёма знаний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углубления школьного курса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888" y="1761428"/>
            <a:ext cx="5368965" cy="402672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69" y="147650"/>
            <a:ext cx="8082684" cy="1125859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Координатно-векторный метод –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окно в мир современной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311146" y="1828800"/>
            <a:ext cx="2286" cy="34198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86384" y="4215384"/>
            <a:ext cx="472744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322576" y="4059936"/>
            <a:ext cx="128016" cy="1554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901952" y="1729576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y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76088" y="4037900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832" y="1587334"/>
            <a:ext cx="3529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две точки А и В. Докажите, что геометрическим местом точек М таких, что АМ:ВМ =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1, является окружность с центром на прямой 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2926080" y="3364992"/>
            <a:ext cx="1645920" cy="1700784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481328" y="4197098"/>
            <a:ext cx="1668780" cy="8136"/>
          </a:xfrm>
          <a:prstGeom prst="line">
            <a:avLst/>
          </a:prstGeom>
          <a:noFill/>
          <a:ln w="57150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1481328" y="3450254"/>
            <a:ext cx="2587752" cy="7549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3131820" y="3440104"/>
            <a:ext cx="946404" cy="7752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101852" y="413766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В(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2082" y="4137659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5636" y="300832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106" y="5658283"/>
            <a:ext cx="507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000" dirty="0" err="1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Аполлония</a:t>
            </a:r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Пергского</a:t>
            </a:r>
            <a:r>
              <a:rPr lang="ru-RU" sz="2000" dirty="0" smtClean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жившего в </a:t>
            </a:r>
            <a:r>
              <a:rPr lang="en-US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rgbClr val="414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вв. до н. э.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780" y="3350068"/>
            <a:ext cx="2432303" cy="33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 bwMode="auto">
          <a:xfrm rot="923936">
            <a:off x="920761" y="4441563"/>
            <a:ext cx="3184289" cy="1113834"/>
          </a:xfrm>
          <a:prstGeom prst="triangle">
            <a:avLst>
              <a:gd name="adj" fmla="val 84019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 bwMode="auto">
          <a:xfrm rot="13547652">
            <a:off x="630913" y="4421350"/>
            <a:ext cx="4749447" cy="1500180"/>
          </a:xfrm>
          <a:prstGeom prst="triangle">
            <a:avLst>
              <a:gd name="adj" fmla="val 562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371" y="223274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Содружество геометрических методов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824593" y="2910848"/>
            <a:ext cx="1091293" cy="220980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85752" y="1504543"/>
            <a:ext cx="40121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АВС биссектриса ВЕ и медиана А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перпендикулярны, пересекаются в точке О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имеют одинаковую длину, равную 4. Найти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отрезка ВО.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229" y="1495270"/>
            <a:ext cx="508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Метод ключевого треугольника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830036" y="5120649"/>
            <a:ext cx="4405924" cy="1214837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905229" y="2918230"/>
            <a:ext cx="3339141" cy="342463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824593" y="4728234"/>
            <a:ext cx="2879753" cy="392417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 flipV="1">
            <a:off x="1915887" y="2910847"/>
            <a:ext cx="326912" cy="257991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Прямоугольник 43"/>
          <p:cNvSpPr/>
          <p:nvPr/>
        </p:nvSpPr>
        <p:spPr>
          <a:xfrm rot="21199734">
            <a:off x="2158656" y="4699631"/>
            <a:ext cx="211627" cy="213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3704346" y="4728234"/>
            <a:ext cx="205740" cy="1226252"/>
          </a:xfrm>
          <a:prstGeom prst="line">
            <a:avLst/>
          </a:prstGeom>
          <a:noFill/>
          <a:ln w="38100" cap="flat" cmpd="sng" algn="ctr">
            <a:solidFill>
              <a:srgbClr val="0058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1" name="Дуга 16390"/>
          <p:cNvSpPr/>
          <p:nvPr/>
        </p:nvSpPr>
        <p:spPr bwMode="auto">
          <a:xfrm rot="7183664">
            <a:off x="1514104" y="2649884"/>
            <a:ext cx="718457" cy="76726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cxnSp>
        <p:nvCxnSpPr>
          <p:cNvPr id="16393" name="Прямая соединительная линия 16392"/>
          <p:cNvCxnSpPr/>
          <p:nvPr/>
        </p:nvCxnSpPr>
        <p:spPr bwMode="auto">
          <a:xfrm flipH="1">
            <a:off x="2814373" y="3880610"/>
            <a:ext cx="195942" cy="14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 flipH="1">
            <a:off x="4175103" y="5281751"/>
            <a:ext cx="195942" cy="14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1691079" y="238762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5960" y="6073876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465" y="5014346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4740" y="4466624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3128" y="5456644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04346" y="5889519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589A"/>
                </a:solidFill>
              </a:rPr>
              <a:t>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14198" y="4243995"/>
            <a:ext cx="41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89A"/>
                </a:solidFill>
              </a:rPr>
              <a:t>D</a:t>
            </a:r>
            <a:endParaRPr lang="ru-RU" sz="2800" dirty="0">
              <a:solidFill>
                <a:srgbClr val="00589A"/>
              </a:solidFill>
            </a:endParaRPr>
          </a:p>
        </p:txBody>
      </p:sp>
      <p:sp>
        <p:nvSpPr>
          <p:cNvPr id="16396" name="TextBox 16395"/>
          <p:cNvSpPr txBox="1"/>
          <p:nvPr/>
        </p:nvSpPr>
        <p:spPr>
          <a:xfrm>
            <a:off x="443012" y="6229611"/>
            <a:ext cx="172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 </a:t>
            </a:r>
            <a:r>
              <a:rPr lang="ru-RU" sz="3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3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endParaRPr lang="ru-RU" sz="3200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4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8" grpId="1" animBg="1"/>
      <p:bldP spid="61" grpId="0"/>
      <p:bldP spid="163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895" y="215901"/>
            <a:ext cx="7980658" cy="1070196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Содружество геометрических методов</a:t>
            </a:r>
            <a:endParaRPr lang="ru-RU" sz="3600" b="1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565054"/>
            <a:ext cx="4561046" cy="5085127"/>
          </a:xfrm>
        </p:spPr>
        <p:txBody>
          <a:bodyPr/>
          <a:lstStyle/>
          <a:p>
            <a:pPr eaLnBrk="1" hangingPunct="1">
              <a:buNone/>
            </a:pP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АВС биссектриса ВЕ и медиана А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перпендикулярны, пересекаются в точке О и имеют одинаковую длину, равную 4. Найти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отрезка ВО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1600" dirty="0" smtClean="0"/>
          </a:p>
        </p:txBody>
      </p:sp>
      <p:sp>
        <p:nvSpPr>
          <p:cNvPr id="17412" name="Line 12"/>
          <p:cNvSpPr>
            <a:spLocks noChangeShapeType="1"/>
          </p:cNvSpPr>
          <p:nvPr/>
        </p:nvSpPr>
        <p:spPr bwMode="auto">
          <a:xfrm flipV="1">
            <a:off x="1691481" y="1628775"/>
            <a:ext cx="794" cy="3552825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836736" y="1632182"/>
            <a:ext cx="386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369628" y="5588385"/>
            <a:ext cx="386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717866" y="4996934"/>
            <a:ext cx="359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054379" y="4194853"/>
            <a:ext cx="50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x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171591" y="1517978"/>
            <a:ext cx="41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y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255963" y="4164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095624" y="3579468"/>
            <a:ext cx="36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1331913" y="3789363"/>
            <a:ext cx="363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4643438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-80589" y="3356113"/>
            <a:ext cx="416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3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424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425" name="Rectangle 98"/>
          <p:cNvSpPr>
            <a:spLocks noChangeArrowheads="1"/>
          </p:cNvSpPr>
          <p:nvPr/>
        </p:nvSpPr>
        <p:spPr bwMode="auto">
          <a:xfrm>
            <a:off x="6516688" y="3179763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900" b="0">
                <a:latin typeface="Arial" panose="020B0604020202020204" pitchFamily="34" charset="0"/>
              </a:rPr>
              <a:t> </a:t>
            </a: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7428" name="Line 121"/>
          <p:cNvSpPr>
            <a:spLocks noChangeShapeType="1"/>
          </p:cNvSpPr>
          <p:nvPr/>
        </p:nvSpPr>
        <p:spPr bwMode="auto">
          <a:xfrm>
            <a:off x="179388" y="4149725"/>
            <a:ext cx="4176712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122"/>
          <p:cNvSpPr>
            <a:spLocks noChangeShapeType="1"/>
          </p:cNvSpPr>
          <p:nvPr/>
        </p:nvSpPr>
        <p:spPr bwMode="auto">
          <a:xfrm flipH="1">
            <a:off x="179388" y="1989138"/>
            <a:ext cx="1512887" cy="2160587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125"/>
          <p:cNvSpPr>
            <a:spLocks noChangeShapeType="1"/>
          </p:cNvSpPr>
          <p:nvPr/>
        </p:nvSpPr>
        <p:spPr bwMode="auto">
          <a:xfrm>
            <a:off x="1692275" y="1989138"/>
            <a:ext cx="2735263" cy="4176712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126"/>
          <p:cNvSpPr>
            <a:spLocks noChangeShapeType="1"/>
          </p:cNvSpPr>
          <p:nvPr/>
        </p:nvSpPr>
        <p:spPr bwMode="auto">
          <a:xfrm>
            <a:off x="179388" y="4149725"/>
            <a:ext cx="4248150" cy="2016125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Rectangle 128"/>
          <p:cNvSpPr>
            <a:spLocks noChangeArrowheads="1"/>
          </p:cNvSpPr>
          <p:nvPr/>
        </p:nvSpPr>
        <p:spPr bwMode="auto">
          <a:xfrm>
            <a:off x="395288" y="0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436" name="Line 133"/>
          <p:cNvSpPr>
            <a:spLocks noChangeShapeType="1"/>
          </p:cNvSpPr>
          <p:nvPr/>
        </p:nvSpPr>
        <p:spPr bwMode="auto">
          <a:xfrm>
            <a:off x="1692275" y="1989138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7" name="Line 134"/>
          <p:cNvSpPr>
            <a:spLocks noChangeShapeType="1"/>
          </p:cNvSpPr>
          <p:nvPr/>
        </p:nvSpPr>
        <p:spPr bwMode="auto">
          <a:xfrm>
            <a:off x="179388" y="4144282"/>
            <a:ext cx="2952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8" name="Line 136"/>
          <p:cNvSpPr>
            <a:spLocks noChangeShapeType="1"/>
          </p:cNvSpPr>
          <p:nvPr/>
        </p:nvSpPr>
        <p:spPr bwMode="auto">
          <a:xfrm flipH="1">
            <a:off x="2484438" y="32845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9" name="Line 137"/>
          <p:cNvSpPr>
            <a:spLocks noChangeShapeType="1"/>
          </p:cNvSpPr>
          <p:nvPr/>
        </p:nvSpPr>
        <p:spPr bwMode="auto">
          <a:xfrm flipH="1">
            <a:off x="3563938" y="50133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0" name="Arc 139"/>
          <p:cNvSpPr>
            <a:spLocks/>
          </p:cNvSpPr>
          <p:nvPr/>
        </p:nvSpPr>
        <p:spPr bwMode="auto">
          <a:xfrm flipV="1">
            <a:off x="1692275" y="2636838"/>
            <a:ext cx="431800" cy="144462"/>
          </a:xfrm>
          <a:custGeom>
            <a:avLst/>
            <a:gdLst>
              <a:gd name="T0" fmla="*/ 0 w 21600"/>
              <a:gd name="T1" fmla="*/ 0 h 21600"/>
              <a:gd name="T2" fmla="*/ 172560114 w 21600"/>
              <a:gd name="T3" fmla="*/ 6461799 h 21600"/>
              <a:gd name="T4" fmla="*/ 0 w 21600"/>
              <a:gd name="T5" fmla="*/ 646179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Arc 141"/>
          <p:cNvSpPr>
            <a:spLocks/>
          </p:cNvSpPr>
          <p:nvPr/>
        </p:nvSpPr>
        <p:spPr bwMode="auto">
          <a:xfrm flipH="1" flipV="1">
            <a:off x="1331913" y="2492375"/>
            <a:ext cx="360362" cy="144463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6461930 h 21600"/>
              <a:gd name="T4" fmla="*/ 0 w 21600"/>
              <a:gd name="T5" fmla="*/ 646193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699533" y="3951288"/>
            <a:ext cx="208642" cy="18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Line 136"/>
          <p:cNvSpPr>
            <a:spLocks noChangeShapeType="1"/>
          </p:cNvSpPr>
          <p:nvPr/>
        </p:nvSpPr>
        <p:spPr bwMode="auto">
          <a:xfrm flipH="1" flipV="1">
            <a:off x="791766" y="3006556"/>
            <a:ext cx="251619" cy="1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9288" y="6197157"/>
            <a:ext cx="416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координат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6420" grpId="0"/>
      <p:bldP spid="16421" grpId="0"/>
      <p:bldP spid="174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895" y="215901"/>
            <a:ext cx="7980658" cy="1070196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Содружество геометрических методов</a:t>
            </a:r>
            <a:endParaRPr lang="ru-RU" sz="3600" b="1" dirty="0" smtClean="0"/>
          </a:p>
        </p:txBody>
      </p:sp>
      <p:sp>
        <p:nvSpPr>
          <p:cNvPr id="17412" name="Line 12"/>
          <p:cNvSpPr>
            <a:spLocks noChangeShapeType="1"/>
          </p:cNvSpPr>
          <p:nvPr/>
        </p:nvSpPr>
        <p:spPr bwMode="auto">
          <a:xfrm flipV="1">
            <a:off x="1691481" y="1628775"/>
            <a:ext cx="794" cy="3552825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803854" y="1620268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(0;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040642" y="6122306"/>
            <a:ext cx="122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;-</a:t>
            </a:r>
            <a: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483750" y="5397262"/>
            <a:ext cx="13402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(0;</a:t>
            </a:r>
            <a:r>
              <a:rPr lang="en-US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– 4)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066382" y="4149724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x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258888" y="1628775"/>
            <a:ext cx="35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y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255963" y="4164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103161" y="3520105"/>
            <a:ext cx="1081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1331913" y="3789363"/>
            <a:ext cx="363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4643438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152401" y="4464505"/>
            <a:ext cx="115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2;0)</a:t>
            </a:r>
          </a:p>
        </p:txBody>
      </p:sp>
      <p:sp>
        <p:nvSpPr>
          <p:cNvPr id="17423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424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425" name="Rectangle 98"/>
          <p:cNvSpPr>
            <a:spLocks noChangeArrowheads="1"/>
          </p:cNvSpPr>
          <p:nvPr/>
        </p:nvSpPr>
        <p:spPr bwMode="auto">
          <a:xfrm>
            <a:off x="6516688" y="3179763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900" b="0">
                <a:latin typeface="Arial" panose="020B0604020202020204" pitchFamily="34" charset="0"/>
              </a:rPr>
              <a:t> </a:t>
            </a: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7427" name="Rectangle 113"/>
          <p:cNvSpPr>
            <a:spLocks noChangeArrowheads="1"/>
          </p:cNvSpPr>
          <p:nvPr/>
        </p:nvSpPr>
        <p:spPr bwMode="auto">
          <a:xfrm>
            <a:off x="4059238" y="4348163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900" b="0">
                <a:latin typeface="Arial" panose="020B0604020202020204" pitchFamily="34" charset="0"/>
              </a:rPr>
              <a:t> </a:t>
            </a: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7428" name="Line 121"/>
          <p:cNvSpPr>
            <a:spLocks noChangeShapeType="1"/>
          </p:cNvSpPr>
          <p:nvPr/>
        </p:nvSpPr>
        <p:spPr bwMode="auto">
          <a:xfrm>
            <a:off x="179388" y="4149725"/>
            <a:ext cx="4176712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122"/>
          <p:cNvSpPr>
            <a:spLocks noChangeShapeType="1"/>
          </p:cNvSpPr>
          <p:nvPr/>
        </p:nvSpPr>
        <p:spPr bwMode="auto">
          <a:xfrm flipH="1">
            <a:off x="179388" y="1989138"/>
            <a:ext cx="1512887" cy="2160587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125"/>
          <p:cNvSpPr>
            <a:spLocks noChangeShapeType="1"/>
          </p:cNvSpPr>
          <p:nvPr/>
        </p:nvSpPr>
        <p:spPr bwMode="auto">
          <a:xfrm>
            <a:off x="1692275" y="1989138"/>
            <a:ext cx="2735263" cy="4176712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126"/>
          <p:cNvSpPr>
            <a:spLocks noChangeShapeType="1"/>
          </p:cNvSpPr>
          <p:nvPr/>
        </p:nvSpPr>
        <p:spPr bwMode="auto">
          <a:xfrm>
            <a:off x="179388" y="4149725"/>
            <a:ext cx="4248150" cy="2016125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Rectangle 128"/>
          <p:cNvSpPr>
            <a:spLocks noChangeArrowheads="1"/>
          </p:cNvSpPr>
          <p:nvPr/>
        </p:nvSpPr>
        <p:spPr bwMode="auto">
          <a:xfrm>
            <a:off x="395288" y="0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60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7433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5579257"/>
              </p:ext>
            </p:extLst>
          </p:nvPr>
        </p:nvGraphicFramePr>
        <p:xfrm>
          <a:off x="6858002" y="3647222"/>
          <a:ext cx="2005123" cy="992183"/>
        </p:xfrm>
        <a:graphic>
          <a:graphicData uri="http://schemas.openxmlformats.org/presentationml/2006/ole">
            <p:oleObj spid="_x0000_s18453" name="Уравнение" r:id="rId3" imgW="774364" imgH="393529" progId="Equation.3">
              <p:embed/>
            </p:oleObj>
          </a:graphicData>
        </a:graphic>
      </p:graphicFrame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4167188" y="2179486"/>
            <a:ext cx="40599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А(-2; 0), В(0;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;-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Е(0;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4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Line 133"/>
          <p:cNvSpPr>
            <a:spLocks noChangeShapeType="1"/>
          </p:cNvSpPr>
          <p:nvPr/>
        </p:nvSpPr>
        <p:spPr bwMode="auto">
          <a:xfrm>
            <a:off x="1692275" y="1989138"/>
            <a:ext cx="0" cy="2879725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7" name="Line 134"/>
          <p:cNvSpPr>
            <a:spLocks noChangeShapeType="1"/>
          </p:cNvSpPr>
          <p:nvPr/>
        </p:nvSpPr>
        <p:spPr bwMode="auto">
          <a:xfrm>
            <a:off x="179388" y="4144282"/>
            <a:ext cx="295275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8" name="Line 136"/>
          <p:cNvSpPr>
            <a:spLocks noChangeShapeType="1"/>
          </p:cNvSpPr>
          <p:nvPr/>
        </p:nvSpPr>
        <p:spPr bwMode="auto">
          <a:xfrm flipH="1">
            <a:off x="2484438" y="32845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9" name="Line 137"/>
          <p:cNvSpPr>
            <a:spLocks noChangeShapeType="1"/>
          </p:cNvSpPr>
          <p:nvPr/>
        </p:nvSpPr>
        <p:spPr bwMode="auto">
          <a:xfrm flipH="1">
            <a:off x="3563938" y="50133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0" name="Arc 139"/>
          <p:cNvSpPr>
            <a:spLocks/>
          </p:cNvSpPr>
          <p:nvPr/>
        </p:nvSpPr>
        <p:spPr bwMode="auto">
          <a:xfrm flipV="1">
            <a:off x="1692275" y="2636838"/>
            <a:ext cx="431800" cy="144462"/>
          </a:xfrm>
          <a:custGeom>
            <a:avLst/>
            <a:gdLst>
              <a:gd name="T0" fmla="*/ 0 w 21600"/>
              <a:gd name="T1" fmla="*/ 0 h 21600"/>
              <a:gd name="T2" fmla="*/ 172560114 w 21600"/>
              <a:gd name="T3" fmla="*/ 6461799 h 21600"/>
              <a:gd name="T4" fmla="*/ 0 w 21600"/>
              <a:gd name="T5" fmla="*/ 646179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Arc 141"/>
          <p:cNvSpPr>
            <a:spLocks/>
          </p:cNvSpPr>
          <p:nvPr/>
        </p:nvSpPr>
        <p:spPr bwMode="auto">
          <a:xfrm flipH="1" flipV="1">
            <a:off x="1331913" y="2492375"/>
            <a:ext cx="360362" cy="144463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6461930 h 21600"/>
              <a:gd name="T4" fmla="*/ 0 w 21600"/>
              <a:gd name="T5" fmla="*/ 646193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699533" y="3951288"/>
            <a:ext cx="208642" cy="18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Line 136"/>
          <p:cNvSpPr>
            <a:spLocks noChangeShapeType="1"/>
          </p:cNvSpPr>
          <p:nvPr/>
        </p:nvSpPr>
        <p:spPr bwMode="auto">
          <a:xfrm flipH="1" flipV="1">
            <a:off x="791766" y="3006556"/>
            <a:ext cx="251619" cy="1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42681" y="3722757"/>
            <a:ext cx="172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Уравнение прямой </a:t>
            </a:r>
            <a:r>
              <a:rPr lang="ru-RU" sz="2800" dirty="0" smtClean="0">
                <a:solidFill>
                  <a:srgbClr val="FF0000"/>
                </a:solidFill>
              </a:rPr>
              <a:t>АС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7288" y="1538189"/>
            <a:ext cx="312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координат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1576" y="5870448"/>
            <a:ext cx="288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ВО=3</a:t>
            </a:r>
            <a:endParaRPr lang="ru-RU" sz="32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2">
                <a:lumMod val="0"/>
                <a:lumOff val="100000"/>
                <a:alpha val="2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974898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Содружество геометрических </a:t>
            </a:r>
            <a: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методов</a:t>
            </a:r>
            <a:endParaRPr lang="ru-RU" sz="2400" b="1" dirty="0" smtClean="0"/>
          </a:p>
        </p:txBody>
      </p:sp>
      <p:sp>
        <p:nvSpPr>
          <p:cNvPr id="21508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415978" y="5808019"/>
            <a:ext cx="3907183" cy="52251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площадей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1600" dirty="0" smtClean="0"/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 flipH="1">
            <a:off x="605517" y="2237668"/>
            <a:ext cx="1316946" cy="1724732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15"/>
          <p:cNvSpPr>
            <a:spLocks noChangeShapeType="1"/>
          </p:cNvSpPr>
          <p:nvPr/>
        </p:nvSpPr>
        <p:spPr bwMode="auto">
          <a:xfrm>
            <a:off x="1922463" y="2237668"/>
            <a:ext cx="134712" cy="22740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>
            <a:off x="1939473" y="2237668"/>
            <a:ext cx="2364238" cy="2987502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18"/>
          <p:cNvSpPr>
            <a:spLocks noChangeShapeType="1"/>
          </p:cNvSpPr>
          <p:nvPr/>
        </p:nvSpPr>
        <p:spPr bwMode="auto">
          <a:xfrm>
            <a:off x="605518" y="3962400"/>
            <a:ext cx="3698193" cy="1262770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24"/>
          <p:cNvSpPr>
            <a:spLocks noChangeShapeType="1"/>
          </p:cNvSpPr>
          <p:nvPr/>
        </p:nvSpPr>
        <p:spPr bwMode="auto">
          <a:xfrm flipV="1">
            <a:off x="2067494" y="3867149"/>
            <a:ext cx="1171914" cy="628650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25"/>
          <p:cNvSpPr>
            <a:spLocks noChangeShapeType="1"/>
          </p:cNvSpPr>
          <p:nvPr/>
        </p:nvSpPr>
        <p:spPr bwMode="auto">
          <a:xfrm flipV="1">
            <a:off x="605516" y="3867150"/>
            <a:ext cx="2650902" cy="952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62708" y="3670012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1711894" y="1680998"/>
            <a:ext cx="360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3242742" y="341238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4128916" y="5165256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1852045" y="4495799"/>
            <a:ext cx="517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1721931" y="3593659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0058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800" b="0" dirty="0">
              <a:solidFill>
                <a:srgbClr val="0058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1726975" y="3036233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4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050527" y="3605865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30" name="Line 47"/>
          <p:cNvSpPr>
            <a:spLocks noChangeShapeType="1"/>
          </p:cNvSpPr>
          <p:nvPr/>
        </p:nvSpPr>
        <p:spPr bwMode="auto">
          <a:xfrm>
            <a:off x="1454603" y="384333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Line 48"/>
          <p:cNvSpPr>
            <a:spLocks noChangeShapeType="1"/>
          </p:cNvSpPr>
          <p:nvPr/>
        </p:nvSpPr>
        <p:spPr bwMode="auto">
          <a:xfrm>
            <a:off x="2454614" y="377858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594881" y="3561657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30" name="Line 48"/>
          <p:cNvSpPr>
            <a:spLocks noChangeShapeType="1"/>
          </p:cNvSpPr>
          <p:nvPr/>
        </p:nvSpPr>
        <p:spPr bwMode="auto">
          <a:xfrm flipH="1">
            <a:off x="2542893" y="3102514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H="1">
            <a:off x="2579915" y="3182868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H="1">
            <a:off x="3438269" y="4203218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H="1">
            <a:off x="3483115" y="4275251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261321" y="1363424"/>
                <a:ext cx="4674703" cy="2270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𝑩𝑨𝑬</m:t>
                          </m:r>
                        </m:sub>
                      </m:sSub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ru-RU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𝑩𝑫𝑬</m:t>
                          </m:r>
                        </m:sub>
                      </m:sSub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𝑩𝑫𝑬</m:t>
                          </m:r>
                        </m:sub>
                      </m:sSub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𝑪𝑫𝑬</m:t>
                          </m:r>
                        </m:sub>
                      </m:sSub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⇒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𝑨𝑩𝑫</m:t>
                        </m:r>
                      </m:sub>
                    </m:sSub>
                    <m:r>
                      <a:rPr lang="ru-RU" sz="28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8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𝑨𝑩𝑫</m:t>
                        </m:r>
                      </m:sub>
                    </m:sSub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𝑩𝑶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𝑩𝑶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21" y="1363424"/>
                <a:ext cx="4674703" cy="2270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 rot="21392771">
            <a:off x="2016452" y="3781908"/>
            <a:ext cx="113866" cy="121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6" name="Рисунок 35" descr="C:\Users\Администратор\Desktop\Треугольник 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0" t="17649" r="39753" b="27591"/>
          <a:stretch/>
        </p:blipFill>
        <p:spPr bwMode="auto">
          <a:xfrm>
            <a:off x="5259807" y="3470988"/>
            <a:ext cx="3676217" cy="338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" name="Рисунок 36" descr="C:\Users\Администратор\Desktop\Треугольник 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96" t="16848" r="39492" b="27390"/>
          <a:stretch/>
        </p:blipFill>
        <p:spPr bwMode="auto">
          <a:xfrm>
            <a:off x="5259807" y="3402945"/>
            <a:ext cx="3676217" cy="3455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" name="Рисунок 37" descr="C:\Users\Администратор\Desktop\Треугольник 4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5" t="17650" r="39609" b="27391"/>
          <a:stretch/>
        </p:blipFill>
        <p:spPr bwMode="auto">
          <a:xfrm>
            <a:off x="5279257" y="3470988"/>
            <a:ext cx="3656767" cy="338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9" name="Рисунок 38" descr="C:\Users\Администратор\Desktop\Треугольник 5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17249" r="39208" b="27791"/>
          <a:stretch/>
        </p:blipFill>
        <p:spPr bwMode="auto">
          <a:xfrm>
            <a:off x="5259807" y="3470988"/>
            <a:ext cx="3731793" cy="338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2" name="Line 48"/>
          <p:cNvSpPr>
            <a:spLocks noChangeShapeType="1"/>
          </p:cNvSpPr>
          <p:nvPr/>
        </p:nvSpPr>
        <p:spPr bwMode="auto">
          <a:xfrm flipH="1" flipV="1">
            <a:off x="1325879" y="2898648"/>
            <a:ext cx="127043" cy="80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 flipH="1" flipV="1">
            <a:off x="1277111" y="2959608"/>
            <a:ext cx="127043" cy="80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974898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Содружество геометрических </a:t>
            </a:r>
            <a: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414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методов</a:t>
            </a:r>
            <a:endParaRPr lang="ru-RU" sz="2400" b="1" dirty="0" smtClean="0"/>
          </a:p>
        </p:txBody>
      </p:sp>
      <p:sp>
        <p:nvSpPr>
          <p:cNvPr id="21508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481040" y="869647"/>
            <a:ext cx="4215266" cy="52251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симметрии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1600" dirty="0" smtClean="0"/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 flipH="1">
            <a:off x="2858860" y="2028031"/>
            <a:ext cx="1316946" cy="1724732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15"/>
          <p:cNvSpPr>
            <a:spLocks noChangeShapeType="1"/>
          </p:cNvSpPr>
          <p:nvPr/>
        </p:nvSpPr>
        <p:spPr bwMode="auto">
          <a:xfrm>
            <a:off x="4193664" y="2028030"/>
            <a:ext cx="43763" cy="2257779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>
            <a:off x="4192815" y="2028030"/>
            <a:ext cx="2494021" cy="3204055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18"/>
          <p:cNvSpPr>
            <a:spLocks noChangeShapeType="1"/>
          </p:cNvSpPr>
          <p:nvPr/>
        </p:nvSpPr>
        <p:spPr bwMode="auto">
          <a:xfrm>
            <a:off x="2858861" y="3752762"/>
            <a:ext cx="3827975" cy="1479323"/>
          </a:xfrm>
          <a:prstGeom prst="line">
            <a:avLst/>
          </a:prstGeom>
          <a:noFill/>
          <a:ln w="57150">
            <a:solidFill>
              <a:srgbClr val="0058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5" name="Line 24"/>
          <p:cNvSpPr>
            <a:spLocks noChangeShapeType="1"/>
          </p:cNvSpPr>
          <p:nvPr/>
        </p:nvSpPr>
        <p:spPr bwMode="auto">
          <a:xfrm flipV="1">
            <a:off x="1775173" y="3737865"/>
            <a:ext cx="3757889" cy="161926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25"/>
          <p:cNvSpPr>
            <a:spLocks noChangeShapeType="1"/>
          </p:cNvSpPr>
          <p:nvPr/>
        </p:nvSpPr>
        <p:spPr bwMode="auto">
          <a:xfrm flipV="1">
            <a:off x="2858858" y="3725194"/>
            <a:ext cx="2674203" cy="2756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2338358" y="3295466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3975928" y="1493219"/>
            <a:ext cx="360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5498017" y="32440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58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800" dirty="0">
              <a:solidFill>
                <a:srgbClr val="0058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6676733" y="509027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3845529" y="4340089"/>
            <a:ext cx="51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58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800" dirty="0">
              <a:solidFill>
                <a:srgbClr val="0058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3908680" y="3384564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0058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800" b="0" dirty="0">
              <a:solidFill>
                <a:srgbClr val="0058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39191" y="2826572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4</a:t>
            </a: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3303870" y="3396228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30" name="Line 47"/>
          <p:cNvSpPr>
            <a:spLocks noChangeShapeType="1"/>
          </p:cNvSpPr>
          <p:nvPr/>
        </p:nvSpPr>
        <p:spPr bwMode="auto">
          <a:xfrm>
            <a:off x="3672314" y="3666427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31" name="Line 48"/>
          <p:cNvSpPr>
            <a:spLocks noChangeShapeType="1"/>
          </p:cNvSpPr>
          <p:nvPr/>
        </p:nvSpPr>
        <p:spPr bwMode="auto">
          <a:xfrm>
            <a:off x="4767291" y="366642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4848224" y="3352020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30" name="Line 48"/>
          <p:cNvSpPr>
            <a:spLocks noChangeShapeType="1"/>
          </p:cNvSpPr>
          <p:nvPr/>
        </p:nvSpPr>
        <p:spPr bwMode="auto">
          <a:xfrm flipH="1">
            <a:off x="4796236" y="2892877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H="1">
            <a:off x="4833258" y="2973231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H="1">
            <a:off x="5691612" y="3993581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H="1">
            <a:off x="5736458" y="4065614"/>
            <a:ext cx="147072" cy="35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>
            <a:stCxn id="21516" idx="0"/>
            <a:endCxn id="21515" idx="0"/>
          </p:cNvCxnSpPr>
          <p:nvPr/>
        </p:nvCxnSpPr>
        <p:spPr bwMode="auto">
          <a:xfrm flipH="1">
            <a:off x="1775173" y="3752761"/>
            <a:ext cx="1083685" cy="160436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1775173" y="5238545"/>
            <a:ext cx="4857743" cy="11252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flipH="1" flipV="1">
            <a:off x="4246993" y="4264966"/>
            <a:ext cx="12342" cy="101281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324446" y="5012223"/>
            <a:ext cx="434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1F7B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3200" dirty="0">
              <a:solidFill>
                <a:srgbClr val="1F7B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178003" y="539191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19837" y="3547768"/>
            <a:ext cx="182221" cy="188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63602" y="5119411"/>
            <a:ext cx="180180" cy="163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Дуга 40"/>
          <p:cNvSpPr/>
          <p:nvPr/>
        </p:nvSpPr>
        <p:spPr bwMode="auto">
          <a:xfrm rot="7936401">
            <a:off x="3811571" y="1727844"/>
            <a:ext cx="718457" cy="76726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3559457" y="2692203"/>
            <a:ext cx="157470" cy="94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3520077" y="2752502"/>
            <a:ext cx="157470" cy="94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30260" y="1941013"/>
            <a:ext cx="2961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ось симметрии для точек А и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точку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симметричную точке С.</a:t>
            </a:r>
          </a:p>
          <a:p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– точка пересечения медиан △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FBC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6" y="5802086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 = 2, </a:t>
            </a: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средняя линия </a:t>
            </a: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FBC</a:t>
            </a:r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= ОВ = 3. </a:t>
            </a:r>
          </a:p>
        </p:txBody>
      </p:sp>
    </p:spTree>
    <p:extLst>
      <p:ext uri="{BB962C8B-B14F-4D97-AF65-F5344CB8AC3E}">
        <p14:creationId xmlns:p14="http://schemas.microsoft.com/office/powerpoint/2010/main" xmlns="" val="2527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32" grpId="0" animBg="1"/>
      <p:bldP spid="36" grpId="0" animBg="1"/>
      <p:bldP spid="37" grpId="0"/>
      <p:bldP spid="38" grpId="0"/>
      <p:bldP spid="4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99" y="199644"/>
            <a:ext cx="8229600" cy="786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усвоения курса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09138" y="1209675"/>
            <a:ext cx="3234862" cy="40147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00512" y="2562225"/>
            <a:ext cx="2728913" cy="398145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pic>
        <p:nvPicPr>
          <p:cNvPr id="8" name="Объект 7" descr="C:\Users\Администратор\Desktop\2.pn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1" t="15566" r="3482" b="12453"/>
          <a:stretch/>
        </p:blipFill>
        <p:spPr bwMode="auto">
          <a:xfrm>
            <a:off x="76761" y="1209675"/>
            <a:ext cx="4732801" cy="332105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891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00" y="-3970"/>
            <a:ext cx="3296412" cy="2811178"/>
          </a:xfr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28" y="224632"/>
            <a:ext cx="7641771" cy="7318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641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 !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06" y="1695450"/>
            <a:ext cx="4258314" cy="489332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550" y="3401568"/>
            <a:ext cx="3121169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131679"/>
            <a:ext cx="7580376" cy="89643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предметного курса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760" y="1267691"/>
            <a:ext cx="4579257" cy="501831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курса 17 часов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– второе полугодие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– первое полугодие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399" y="2492057"/>
            <a:ext cx="5248601" cy="39364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96" y="52882"/>
            <a:ext cx="8229600" cy="72646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обеспечение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8" y="905256"/>
            <a:ext cx="2872923" cy="4480560"/>
          </a:xfrm>
          <a:prstGeom prst="rect">
            <a:avLst/>
          </a:prstGeom>
        </p:spPr>
      </p:pic>
      <p:pic>
        <p:nvPicPr>
          <p:cNvPr id="6" name="Picture 16" descr="шар_мет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106" y="905256"/>
            <a:ext cx="1431798" cy="2149691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rgbClr val="660029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66002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шар_мет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42934"/>
            <a:ext cx="1365559" cy="2107873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rgbClr val="660029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66002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68" descr="C:\Documents and Settings\dshar\Рабочий стол\Scan\img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232" y="905256"/>
            <a:ext cx="1933823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66" descr="C:\Documents and Settings\dshar\Рабочий стол\Temp\img2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704" y="2358420"/>
            <a:ext cx="2204807" cy="19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69" descr="C:\Documents and Settings\dshar\Рабочий стол\Scan\Temp\Русский\img9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669" y="4367434"/>
            <a:ext cx="1723411" cy="25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2634" y="4250807"/>
            <a:ext cx="37604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Озвученный и</a:t>
            </a:r>
          </a:p>
          <a:p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анимированный</a:t>
            </a:r>
          </a:p>
          <a:p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</a:p>
          <a:p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i="1" kern="10" dirty="0" smtClean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</a:t>
            </a:r>
          </a:p>
          <a:p>
            <a:pPr algn="r"/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</a:t>
            </a:r>
          </a:p>
          <a:p>
            <a:pPr algn="r"/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автоматической</a:t>
            </a:r>
          </a:p>
          <a:p>
            <a:pPr algn="r"/>
            <a:r>
              <a:rPr lang="ru-RU" sz="2400" i="1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</a:t>
            </a:r>
          </a:p>
          <a:p>
            <a:pPr algn="ctr"/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21139" y="5385816"/>
            <a:ext cx="31960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kern="10" dirty="0">
                <a:ln w="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 "ГЕОМЕТРИЯ" </a:t>
            </a:r>
          </a:p>
          <a:p>
            <a:pPr algn="ctr"/>
            <a:r>
              <a:rPr lang="ru-RU" sz="2000" kern="10" dirty="0">
                <a:ln w="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автор  И.Ф.  ШАРЫГИН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" y="246888"/>
            <a:ext cx="7717536" cy="121611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задачи курса: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19456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основными методами;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гибкости, широты мышления, способности генерирования идей;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исследовательских навыков;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методов научного познания;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общих учебных умений.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749"/>
            <a:ext cx="7717536" cy="821245"/>
          </a:xfrm>
        </p:spPr>
        <p:txBody>
          <a:bodyPr/>
          <a:lstStyle/>
          <a:p>
            <a:pPr algn="ctr" eaLnBrk="1" hangingPunct="1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направленность курса: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мение самостоятельно ставить цели;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выбирать эффективные способы решения задач;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 применения причинно-следственных связей;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коммуникативного опыта.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39" y="192025"/>
            <a:ext cx="768096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«Недостаточно лишь понять задачу, необходимо желание решить её. Где есть желание, найдется путь»                                                                   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(Д. Пойа)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119" y="2048256"/>
            <a:ext cx="4791454" cy="359359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  <p:pic>
        <p:nvPicPr>
          <p:cNvPr id="7" name="Объект 3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27"/>
          <a:stretch/>
        </p:blipFill>
        <p:spPr bwMode="auto">
          <a:xfrm>
            <a:off x="372157" y="1709928"/>
            <a:ext cx="3806350" cy="45307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1837" y="1791314"/>
            <a:ext cx="5182812" cy="3887109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91115"/>
            <a:ext cx="8229600" cy="77755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методами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9490" y="968672"/>
            <a:ext cx="4225637" cy="573692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b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тимулирует учащихся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анализу своей деятельности;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выделению общих приемов решения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рационального метода;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задач несколькими способами.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28" y="224632"/>
            <a:ext cx="7641771" cy="7318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Ожидаемые результаты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17" y="2209800"/>
            <a:ext cx="5413828" cy="406037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82645" y="1501486"/>
            <a:ext cx="3418114" cy="51625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должны более уверенно решать задачи по геометрии как базового так и продвинутого уровней, проводить доказательства и решать задачи с помощью различных математических методов.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0553" y="0"/>
            <a:ext cx="892493" cy="115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2428</TotalTime>
  <Words>951</Words>
  <Application>Microsoft Office PowerPoint</Application>
  <PresentationFormat>Экран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Уровень</vt:lpstr>
      <vt:lpstr>Уравнение</vt:lpstr>
      <vt:lpstr>Предпрофильный курс: «Задачи по геометрии. Многообразие идей и методов»</vt:lpstr>
      <vt:lpstr>Задачи школы</vt:lpstr>
      <vt:lpstr>Характеристика предметного курса </vt:lpstr>
      <vt:lpstr>Методическое обеспечение</vt:lpstr>
      <vt:lpstr>Образовательные задачи курса:</vt:lpstr>
      <vt:lpstr>Метапредметная направленность курса:</vt:lpstr>
      <vt:lpstr>«Недостаточно лишь понять задачу, необходимо желание решить её. Где есть желание, найдется путь»                                                                           (Д. Пойа)</vt:lpstr>
      <vt:lpstr>Знакомство с методами</vt:lpstr>
      <vt:lpstr>Ожидаемые результаты</vt:lpstr>
      <vt:lpstr>Содержание курса</vt:lpstr>
      <vt:lpstr>Метод «ключевого треугольника»</vt:lpstr>
      <vt:lpstr>Метод «ключевого треугольника»</vt:lpstr>
      <vt:lpstr>Метод симметрии</vt:lpstr>
      <vt:lpstr>Метод вспомогательной окружности</vt:lpstr>
      <vt:lpstr>Метод площадей</vt:lpstr>
      <vt:lpstr>Метод площадей</vt:lpstr>
      <vt:lpstr>Деление фигуры  на равновеликие части</vt:lpstr>
      <vt:lpstr>Координатно-векторный метод – окно в мир современной математики</vt:lpstr>
      <vt:lpstr>Координатно-векторный метод – окно в мир современной математики</vt:lpstr>
      <vt:lpstr>Координатно-векторный метод – окно в мир современной математики</vt:lpstr>
      <vt:lpstr>Содружество геометрических методов</vt:lpstr>
      <vt:lpstr>Содружество геометрических методов</vt:lpstr>
      <vt:lpstr>Содружество геометрических методов</vt:lpstr>
      <vt:lpstr>Содружество геометрических  методов</vt:lpstr>
      <vt:lpstr>Содружество геометрических  методов</vt:lpstr>
      <vt:lpstr>Результаты усвоения курса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геометрических задач разными методами</dc:title>
  <dc:creator>SP3</dc:creator>
  <cp:lastModifiedBy>пользователь</cp:lastModifiedBy>
  <cp:revision>125</cp:revision>
  <dcterms:created xsi:type="dcterms:W3CDTF">2010-10-12T13:34:56Z</dcterms:created>
  <dcterms:modified xsi:type="dcterms:W3CDTF">2015-11-20T15:46:06Z</dcterms:modified>
</cp:coreProperties>
</file>