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8" r:id="rId2"/>
    <p:sldId id="259" r:id="rId3"/>
    <p:sldId id="291" r:id="rId4"/>
    <p:sldId id="267" r:id="rId5"/>
    <p:sldId id="260" r:id="rId6"/>
    <p:sldId id="272" r:id="rId7"/>
    <p:sldId id="266" r:id="rId8"/>
    <p:sldId id="261" r:id="rId9"/>
    <p:sldId id="273" r:id="rId10"/>
    <p:sldId id="262" r:id="rId11"/>
    <p:sldId id="263" r:id="rId12"/>
    <p:sldId id="264" r:id="rId13"/>
    <p:sldId id="257" r:id="rId14"/>
    <p:sldId id="292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75" r:id="rId31"/>
    <p:sldId id="268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E981"/>
    <a:srgbClr val="96E092"/>
    <a:srgbClr val="B2EAA8"/>
    <a:srgbClr val="92E092"/>
    <a:srgbClr val="BBEAA8"/>
    <a:srgbClr val="BBEAE0"/>
    <a:srgbClr val="DCF4D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7C204C-2153-4288-B39C-2E7E05D62DA9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030C45-00AE-48BB-9614-47C60D0C201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CC9C-AA4B-4064-A738-204D7F3A53F1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FD129-C67E-4403-AE24-E7C197B5CF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49265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CC9C-AA4B-4064-A738-204D7F3A53F1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FD129-C67E-4403-AE24-E7C197B5CF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9006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CC9C-AA4B-4064-A738-204D7F3A53F1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FD129-C67E-4403-AE24-E7C197B5CF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02190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CC9C-AA4B-4064-A738-204D7F3A53F1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FD129-C67E-4403-AE24-E7C197B5CF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71260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CC9C-AA4B-4064-A738-204D7F3A53F1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FD129-C67E-4403-AE24-E7C197B5CF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57480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CC9C-AA4B-4064-A738-204D7F3A53F1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FD129-C67E-4403-AE24-E7C197B5CF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94237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CC9C-AA4B-4064-A738-204D7F3A53F1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FD129-C67E-4403-AE24-E7C197B5CF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64693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CC9C-AA4B-4064-A738-204D7F3A53F1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FD129-C67E-4403-AE24-E7C197B5CF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97180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CC9C-AA4B-4064-A738-204D7F3A53F1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FD129-C67E-4403-AE24-E7C197B5CF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6543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CC9C-AA4B-4064-A738-204D7F3A53F1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FD129-C67E-4403-AE24-E7C197B5CF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27380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CC9C-AA4B-4064-A738-204D7F3A53F1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FD129-C67E-4403-AE24-E7C197B5CF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3395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BEAA8"/>
            </a:gs>
            <a:gs pos="50000">
              <a:schemeClr val="bg1">
                <a:gamma/>
                <a:tint val="0"/>
                <a:invGamma/>
              </a:schemeClr>
            </a:gs>
            <a:gs pos="100000">
              <a:srgbClr val="B2EAA8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BCC9C-AA4B-4064-A738-204D7F3A53F1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FD129-C67E-4403-AE24-E7C197B5CF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39476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497"/>
            <a:ext cx="9144000" cy="331161"/>
          </a:xfrm>
          <a:prstGeom prst="rect">
            <a:avLst/>
          </a:prstGeom>
          <a:gradFill>
            <a:gsLst>
              <a:gs pos="39000">
                <a:schemeClr val="accent3">
                  <a:alpha val="52000"/>
                  <a:lumMod val="56000"/>
                  <a:lumOff val="44000"/>
                </a:schemeClr>
              </a:gs>
              <a:gs pos="100000">
                <a:srgbClr val="92D050">
                  <a:lumMod val="94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1052736"/>
            <a:ext cx="9144000" cy="2880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85719" y="500044"/>
            <a:ext cx="8501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4857752" y="4071942"/>
            <a:ext cx="3857652" cy="2071702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/>
          <a:p>
            <a:pPr>
              <a:lnSpc>
                <a:spcPct val="120000"/>
              </a:lnSpc>
            </a:pPr>
            <a:endParaRPr kumimoji="0" lang="ru-RU" sz="6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6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 </a:t>
            </a:r>
            <a:endParaRPr kumimoji="0" lang="ru-RU" sz="7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7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1473" y="1643050"/>
            <a:ext cx="7643866" cy="1495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endParaRPr lang="ru-RU" sz="2400" b="1" kern="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ru-RU" sz="2400" b="1" kern="0" dirty="0" smtClean="0">
                <a:latin typeface="Times New Roman" pitchFamily="18" charset="0"/>
                <a:cs typeface="Times New Roman" pitchFamily="18" charset="0"/>
              </a:rPr>
              <a:t>Проектная работа на тему:</a:t>
            </a:r>
            <a:endParaRPr lang="ru-RU" sz="2400" kern="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b="1" i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«Воспетая </a:t>
            </a:r>
            <a:r>
              <a:rPr lang="ru-RU" sz="3200" b="1" i="1" kern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степь».</a:t>
            </a:r>
            <a:endParaRPr lang="ru-RU" sz="3200" kern="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86115" y="6286520"/>
            <a:ext cx="2611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2000" b="1" kern="0" dirty="0" smtClean="0">
                <a:solidFill>
                  <a:srgbClr val="000000"/>
                </a:solidFill>
                <a:latin typeface="Arial"/>
              </a:rPr>
              <a:t> </a:t>
            </a:r>
            <a:r>
              <a:rPr lang="ru-RU" sz="20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Таганрог, 2020г.</a:t>
            </a:r>
            <a:endParaRPr lang="ru-RU" sz="2000" kern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" y="2"/>
            <a:ext cx="9144000" cy="116955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i="1" dirty="0" smtClean="0">
              <a:solidFill>
                <a:srgbClr val="C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i="1" u="none" strike="noStrike" cap="none" normalizeH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1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                                                           </a:t>
            </a:r>
            <a:r>
              <a:rPr kumimoji="0" lang="ru-RU" sz="1400" i="1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    МАОУ СОШ №10</a:t>
            </a:r>
            <a:endParaRPr kumimoji="0" lang="ru-RU" sz="800" i="1" u="none" strike="noStrike" cap="none" normalizeH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i="1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lang="ru-RU" sz="800" i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i="1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                         </a:t>
            </a:r>
            <a:r>
              <a:rPr kumimoji="0" lang="en-US" sz="1400" i="1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                           </a:t>
            </a:r>
            <a:r>
              <a:rPr kumimoji="0" lang="ru-RU" sz="1400" i="1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г.Таганрог, Ростовской области</a:t>
            </a:r>
            <a:endParaRPr kumimoji="0" lang="ru-RU" sz="1800" i="1" u="none" strike="noStrike" cap="none" normalizeH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312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857232"/>
            <a:ext cx="9144000" cy="2880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14284" y="0"/>
            <a:ext cx="8715435" cy="571480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Причины исчезновения степных тюльпанов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gray">
          <a:xfrm>
            <a:off x="4689476" y="4725990"/>
            <a:ext cx="1254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Clr>
                <a:srgbClr val="FF0066"/>
              </a:buClr>
              <a:buSzPct val="75000"/>
              <a:buFont typeface="Wingdings" pitchFamily="2" charset="2"/>
              <a:buNone/>
            </a:pPr>
            <a:r>
              <a:rPr lang="en-US" sz="2000" b="1">
                <a:solidFill>
                  <a:srgbClr val="F8F8F8"/>
                </a:solidFill>
              </a:rPr>
              <a:t>Content</a:t>
            </a: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-142908" y="869470"/>
            <a:ext cx="5000660" cy="595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09370" tIns="450708" rIns="449121" bIns="45070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отмечают ученые, в последнее десятилетие значительно сократилось и количество тюльпанов, и сами они стали мельче.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indent="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Собирая букеты, люди убивают самые красивые и крупные, оставляя более слабые. Через день-два сорванные цветы будут выброшены, но на их месте не появятся новые.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i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Тюльпанам приносит вред:</a:t>
            </a: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аспашка</a:t>
            </a:r>
            <a:r>
              <a:rPr kumimoji="0" lang="ru-RU" sz="2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земли</a:t>
            </a: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заготовка сена</a:t>
            </a:r>
            <a:endParaRPr kumimoji="0" lang="ru-RU" sz="22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выпас скота</a:t>
            </a: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летние пожары</a:t>
            </a: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сбор букетов</a:t>
            </a: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286124"/>
            <a:ext cx="2190752" cy="1643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702" y="5072074"/>
            <a:ext cx="2360826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9" y="3286124"/>
            <a:ext cx="2184939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Рисунок 40" descr="1367605440_641956_0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3" y="1357298"/>
            <a:ext cx="2470147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43372" y="5072074"/>
            <a:ext cx="2428892" cy="1620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214422"/>
            <a:ext cx="5572164" cy="2286016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Калмыкия  выпустила Красную книгу. 21 января 2014 года состоялась ее презентация, на которой я много нового и интересного узнала. Своими впечатлениями поделилась со своим товарищами.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Оказывается, красный цвет книги выбран не случайно, это сигнал опасности.  Книга предупреждает: многих животных и растений, в том числе тюльпанов, осталось на земле очень мало, их надо охранять.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497"/>
            <a:ext cx="9144000" cy="355671"/>
          </a:xfrm>
          <a:prstGeom prst="rect">
            <a:avLst/>
          </a:prstGeom>
          <a:gradFill>
            <a:gsLst>
              <a:gs pos="39000">
                <a:schemeClr val="accent3">
                  <a:alpha val="52000"/>
                  <a:lumMod val="56000"/>
                  <a:lumOff val="44000"/>
                </a:schemeClr>
              </a:gs>
              <a:gs pos="100000">
                <a:srgbClr val="92D050">
                  <a:lumMod val="94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500042"/>
            <a:ext cx="221457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785787" y="500044"/>
            <a:ext cx="46434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Красная книга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214282" y="4357695"/>
            <a:ext cx="364333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2013 году в Калмыкии впервые прошел Фестиваль тюльпанов. Собралось более двухсот туристов со всех уголков страны. Фестиваль был посвящен сохранению тюльпанов – конкретно, тюльпана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Шренка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Как известно, именно этот вид тюльпана был предком большинства современных культурных сортов.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Tulpanovy tur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4572008"/>
            <a:ext cx="24288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IMG_091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4572008"/>
            <a:ext cx="257176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785919" y="3643316"/>
            <a:ext cx="46434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3600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Фестиваль тюльпанов</a:t>
            </a:r>
            <a:endParaRPr lang="ru-RU" sz="3600" dirty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8604"/>
            <a:ext cx="9144000" cy="654032"/>
          </a:xfrm>
        </p:spPr>
        <p:txBody>
          <a:bodyPr>
            <a:noAutofit/>
          </a:bodyPr>
          <a:lstStyle/>
          <a:p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Результаты анкетирования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принимали участие учениц 6-х классов (всего 35 учениц)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5" y="1571612"/>
            <a:ext cx="5043494" cy="4286280"/>
          </a:xfrm>
        </p:spPr>
        <p:txBody>
          <a:bodyPr>
            <a:normAutofit lnSpcReduction="10000"/>
          </a:bodyPr>
          <a:lstStyle/>
          <a:p>
            <a:pPr marL="457200" indent="-457200" algn="just">
              <a:buAutoNum type="arabicPeriod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Вопрос 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«Какие виды тюльпанов растут в Калмыкии?»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вызвал затруднение среди учеников.</a:t>
            </a:r>
          </a:p>
          <a:p>
            <a:pPr marL="457200" indent="-457200" algn="just">
              <a:buNone/>
            </a:pP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2. На вопрос 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«Кто знает, что тюльпаны занесены в Красную книгу?»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ответили все ученики.</a:t>
            </a:r>
          </a:p>
          <a:p>
            <a:pPr algn="just">
              <a:buNone/>
            </a:pP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3. На вопрос 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«Кто собирал букеты тюльпанов?»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количество учеников составило более половины, 2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учениц.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5857892"/>
            <a:ext cx="9144000" cy="1000108"/>
          </a:xfrm>
          <a:prstGeom prst="rect">
            <a:avLst/>
          </a:prstGeom>
          <a:gradFill>
            <a:gsLst>
              <a:gs pos="39000">
                <a:schemeClr val="accent3">
                  <a:alpha val="52000"/>
                  <a:lumMod val="56000"/>
                  <a:lumOff val="44000"/>
                </a:schemeClr>
              </a:gs>
              <a:gs pos="100000">
                <a:srgbClr val="92D050">
                  <a:lumMod val="94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После проведения опроса подготовлена памятка под названием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«Запомни, это важно!!!» 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21"/>
          <p:cNvGrpSpPr>
            <a:grpSpLocks/>
          </p:cNvGrpSpPr>
          <p:nvPr/>
        </p:nvGrpSpPr>
        <p:grpSpPr bwMode="auto">
          <a:xfrm>
            <a:off x="6500826" y="1928802"/>
            <a:ext cx="701675" cy="1295400"/>
            <a:chOff x="2111" y="2247"/>
            <a:chExt cx="592" cy="1034"/>
          </a:xfrm>
        </p:grpSpPr>
        <p:sp>
          <p:nvSpPr>
            <p:cNvPr id="9" name="Freeform 22"/>
            <p:cNvSpPr>
              <a:spLocks/>
            </p:cNvSpPr>
            <p:nvPr/>
          </p:nvSpPr>
          <p:spPr bwMode="gray">
            <a:xfrm>
              <a:off x="2111" y="2449"/>
              <a:ext cx="592" cy="832"/>
            </a:xfrm>
            <a:custGeom>
              <a:avLst/>
              <a:gdLst/>
              <a:ahLst/>
              <a:cxnLst>
                <a:cxn ang="0">
                  <a:pos x="168" y="1"/>
                </a:cxn>
                <a:cxn ang="0">
                  <a:pos x="148" y="33"/>
                </a:cxn>
                <a:cxn ang="0">
                  <a:pos x="127" y="1"/>
                </a:cxn>
                <a:cxn ang="0">
                  <a:pos x="70" y="17"/>
                </a:cxn>
                <a:cxn ang="0">
                  <a:pos x="1" y="174"/>
                </a:cxn>
                <a:cxn ang="0">
                  <a:pos x="36" y="213"/>
                </a:cxn>
                <a:cxn ang="0">
                  <a:pos x="86" y="57"/>
                </a:cxn>
                <a:cxn ang="0">
                  <a:pos x="14" y="411"/>
                </a:cxn>
                <a:cxn ang="0">
                  <a:pos x="34" y="466"/>
                </a:cxn>
                <a:cxn ang="0">
                  <a:pos x="133" y="440"/>
                </a:cxn>
                <a:cxn ang="0">
                  <a:pos x="147" y="232"/>
                </a:cxn>
                <a:cxn ang="0">
                  <a:pos x="169" y="439"/>
                </a:cxn>
                <a:cxn ang="0">
                  <a:pos x="262" y="468"/>
                </a:cxn>
                <a:cxn ang="0">
                  <a:pos x="282" y="407"/>
                </a:cxn>
                <a:cxn ang="0">
                  <a:pos x="210" y="57"/>
                </a:cxn>
                <a:cxn ang="0">
                  <a:pos x="230" y="135"/>
                </a:cxn>
                <a:cxn ang="0">
                  <a:pos x="281" y="236"/>
                </a:cxn>
                <a:cxn ang="0">
                  <a:pos x="295" y="162"/>
                </a:cxn>
                <a:cxn ang="0">
                  <a:pos x="216" y="8"/>
                </a:cxn>
                <a:cxn ang="0">
                  <a:pos x="168" y="1"/>
                </a:cxn>
              </a:cxnLst>
              <a:rect l="0" t="0" r="r" b="b"/>
              <a:pathLst>
                <a:path w="320" h="479">
                  <a:moveTo>
                    <a:pt x="168" y="1"/>
                  </a:moveTo>
                  <a:cubicBezTo>
                    <a:pt x="165" y="15"/>
                    <a:pt x="154" y="34"/>
                    <a:pt x="148" y="33"/>
                  </a:cubicBezTo>
                  <a:cubicBezTo>
                    <a:pt x="141" y="33"/>
                    <a:pt x="133" y="15"/>
                    <a:pt x="127" y="1"/>
                  </a:cubicBezTo>
                  <a:cubicBezTo>
                    <a:pt x="105" y="0"/>
                    <a:pt x="88" y="5"/>
                    <a:pt x="70" y="17"/>
                  </a:cubicBezTo>
                  <a:cubicBezTo>
                    <a:pt x="57" y="32"/>
                    <a:pt x="0" y="165"/>
                    <a:pt x="1" y="174"/>
                  </a:cubicBezTo>
                  <a:cubicBezTo>
                    <a:pt x="1" y="183"/>
                    <a:pt x="3" y="212"/>
                    <a:pt x="36" y="213"/>
                  </a:cubicBezTo>
                  <a:cubicBezTo>
                    <a:pt x="63" y="197"/>
                    <a:pt x="86" y="57"/>
                    <a:pt x="86" y="57"/>
                  </a:cubicBezTo>
                  <a:cubicBezTo>
                    <a:pt x="79" y="92"/>
                    <a:pt x="14" y="411"/>
                    <a:pt x="14" y="411"/>
                  </a:cubicBezTo>
                  <a:cubicBezTo>
                    <a:pt x="9" y="452"/>
                    <a:pt x="24" y="464"/>
                    <a:pt x="34" y="466"/>
                  </a:cubicBezTo>
                  <a:cubicBezTo>
                    <a:pt x="55" y="471"/>
                    <a:pt x="114" y="479"/>
                    <a:pt x="133" y="440"/>
                  </a:cubicBezTo>
                  <a:cubicBezTo>
                    <a:pt x="152" y="401"/>
                    <a:pt x="141" y="232"/>
                    <a:pt x="147" y="232"/>
                  </a:cubicBezTo>
                  <a:cubicBezTo>
                    <a:pt x="153" y="232"/>
                    <a:pt x="150" y="400"/>
                    <a:pt x="169" y="439"/>
                  </a:cubicBezTo>
                  <a:cubicBezTo>
                    <a:pt x="188" y="478"/>
                    <a:pt x="243" y="473"/>
                    <a:pt x="262" y="468"/>
                  </a:cubicBezTo>
                  <a:cubicBezTo>
                    <a:pt x="272" y="462"/>
                    <a:pt x="292" y="459"/>
                    <a:pt x="282" y="407"/>
                  </a:cubicBezTo>
                  <a:lnTo>
                    <a:pt x="210" y="57"/>
                  </a:lnTo>
                  <a:cubicBezTo>
                    <a:pt x="201" y="12"/>
                    <a:pt x="218" y="105"/>
                    <a:pt x="230" y="135"/>
                  </a:cubicBezTo>
                  <a:cubicBezTo>
                    <a:pt x="242" y="165"/>
                    <a:pt x="242" y="254"/>
                    <a:pt x="281" y="236"/>
                  </a:cubicBezTo>
                  <a:cubicBezTo>
                    <a:pt x="320" y="218"/>
                    <a:pt x="299" y="180"/>
                    <a:pt x="295" y="162"/>
                  </a:cubicBezTo>
                  <a:cubicBezTo>
                    <a:pt x="288" y="150"/>
                    <a:pt x="237" y="17"/>
                    <a:pt x="216" y="8"/>
                  </a:cubicBezTo>
                  <a:cubicBezTo>
                    <a:pt x="183" y="0"/>
                    <a:pt x="168" y="1"/>
                    <a:pt x="168" y="1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CC">
                    <a:gamma/>
                    <a:shade val="76078"/>
                    <a:invGamma/>
                  </a:srgbClr>
                </a:gs>
                <a:gs pos="100000">
                  <a:srgbClr val="0099CC"/>
                </a:gs>
              </a:gsLst>
              <a:lin ang="18900000" scaled="1"/>
            </a:gradFill>
            <a:ln w="19050" cmpd="sng">
              <a:noFill/>
              <a:round/>
              <a:headEnd/>
              <a:tailEnd/>
            </a:ln>
            <a:effectLst/>
            <a:scene3d>
              <a:camera prst="legacyPerspectiveTopRight"/>
              <a:lightRig rig="legacyNormal2" dir="t"/>
            </a:scene3d>
            <a:sp3d extrusionH="430200" prstMaterial="legacyMetal">
              <a:bevelT w="13500" h="13500" prst="angle"/>
              <a:bevelB w="13500" h="13500" prst="angle"/>
              <a:extrusionClr>
                <a:srgbClr val="0099CC"/>
              </a:extrusionClr>
            </a:sp3d>
          </p:spPr>
          <p:txBody>
            <a:bodyPr>
              <a:flatTx/>
            </a:bodyPr>
            <a:lstStyle/>
            <a:p>
              <a:endParaRPr lang="ru-RU"/>
            </a:p>
          </p:txBody>
        </p:sp>
        <p:sp>
          <p:nvSpPr>
            <p:cNvPr id="10" name="Oval 23"/>
            <p:cNvSpPr>
              <a:spLocks noChangeArrowheads="1"/>
            </p:cNvSpPr>
            <p:nvPr/>
          </p:nvSpPr>
          <p:spPr bwMode="gray">
            <a:xfrm flipH="1">
              <a:off x="2286" y="2247"/>
              <a:ext cx="199" cy="215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shade val="76078"/>
                    <a:invGamma/>
                  </a:srgbClr>
                </a:gs>
                <a:gs pos="100000">
                  <a:srgbClr val="0099CC"/>
                </a:gs>
              </a:gsLst>
              <a:lin ang="18900000" scaled="1"/>
            </a:gradFill>
            <a:ln w="19050">
              <a:noFill/>
              <a:round/>
              <a:headEnd/>
              <a:tailEnd/>
            </a:ln>
            <a:effectLst/>
            <a:scene3d>
              <a:camera prst="legacyPerspectiveTopRight"/>
              <a:lightRig rig="legacyNormal2" dir="t"/>
            </a:scene3d>
            <a:sp3d extrusionH="430200" prstMaterial="legacyMetal">
              <a:bevelT w="13500" h="13500" prst="angle"/>
              <a:bevelB w="13500" h="13500" prst="angle"/>
              <a:extrusionClr>
                <a:srgbClr val="0099CC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</p:grpSp>
      <p:grpSp>
        <p:nvGrpSpPr>
          <p:cNvPr id="11" name="Group 24"/>
          <p:cNvGrpSpPr>
            <a:grpSpLocks/>
          </p:cNvGrpSpPr>
          <p:nvPr/>
        </p:nvGrpSpPr>
        <p:grpSpPr bwMode="auto">
          <a:xfrm>
            <a:off x="7572396" y="1785926"/>
            <a:ext cx="660400" cy="1314450"/>
            <a:chOff x="4466" y="2053"/>
            <a:chExt cx="590" cy="1177"/>
          </a:xfrm>
        </p:grpSpPr>
        <p:sp>
          <p:nvSpPr>
            <p:cNvPr id="12" name="Freeform 25"/>
            <p:cNvSpPr>
              <a:spLocks/>
            </p:cNvSpPr>
            <p:nvPr/>
          </p:nvSpPr>
          <p:spPr bwMode="gray">
            <a:xfrm>
              <a:off x="4466" y="2259"/>
              <a:ext cx="590" cy="971"/>
            </a:xfrm>
            <a:custGeom>
              <a:avLst/>
              <a:gdLst/>
              <a:ahLst/>
              <a:cxnLst>
                <a:cxn ang="0">
                  <a:pos x="284" y="59"/>
                </a:cxn>
                <a:cxn ang="0">
                  <a:pos x="364" y="7"/>
                </a:cxn>
                <a:cxn ang="0">
                  <a:pos x="446" y="52"/>
                </a:cxn>
                <a:cxn ang="0">
                  <a:pos x="512" y="216"/>
                </a:cxn>
                <a:cxn ang="0">
                  <a:pos x="532" y="417"/>
                </a:cxn>
                <a:cxn ang="0">
                  <a:pos x="450" y="305"/>
                </a:cxn>
                <a:cxn ang="0">
                  <a:pos x="398" y="118"/>
                </a:cxn>
                <a:cxn ang="0">
                  <a:pos x="490" y="497"/>
                </a:cxn>
                <a:cxn ang="0">
                  <a:pos x="388" y="531"/>
                </a:cxn>
                <a:cxn ang="0">
                  <a:pos x="412" y="817"/>
                </a:cxn>
                <a:cxn ang="0">
                  <a:pos x="366" y="967"/>
                </a:cxn>
                <a:cxn ang="0">
                  <a:pos x="308" y="832"/>
                </a:cxn>
                <a:cxn ang="0">
                  <a:pos x="290" y="549"/>
                </a:cxn>
                <a:cxn ang="0">
                  <a:pos x="264" y="801"/>
                </a:cxn>
                <a:cxn ang="0">
                  <a:pos x="189" y="962"/>
                </a:cxn>
                <a:cxn ang="0">
                  <a:pos x="151" y="804"/>
                </a:cxn>
                <a:cxn ang="0">
                  <a:pos x="184" y="525"/>
                </a:cxn>
                <a:cxn ang="0">
                  <a:pos x="84" y="505"/>
                </a:cxn>
                <a:cxn ang="0">
                  <a:pos x="170" y="118"/>
                </a:cxn>
                <a:cxn ang="0">
                  <a:pos x="86" y="401"/>
                </a:cxn>
                <a:cxn ang="0">
                  <a:pos x="24" y="303"/>
                </a:cxn>
                <a:cxn ang="0">
                  <a:pos x="140" y="39"/>
                </a:cxn>
                <a:cxn ang="0">
                  <a:pos x="212" y="13"/>
                </a:cxn>
                <a:cxn ang="0">
                  <a:pos x="284" y="59"/>
                </a:cxn>
              </a:cxnLst>
              <a:rect l="0" t="0" r="r" b="b"/>
              <a:pathLst>
                <a:path w="590" h="971">
                  <a:moveTo>
                    <a:pt x="284" y="59"/>
                  </a:moveTo>
                  <a:cubicBezTo>
                    <a:pt x="326" y="59"/>
                    <a:pt x="352" y="37"/>
                    <a:pt x="364" y="7"/>
                  </a:cubicBezTo>
                  <a:cubicBezTo>
                    <a:pt x="390" y="2"/>
                    <a:pt x="418" y="17"/>
                    <a:pt x="446" y="52"/>
                  </a:cubicBezTo>
                  <a:cubicBezTo>
                    <a:pt x="470" y="87"/>
                    <a:pt x="498" y="155"/>
                    <a:pt x="512" y="216"/>
                  </a:cubicBezTo>
                  <a:cubicBezTo>
                    <a:pt x="528" y="274"/>
                    <a:pt x="590" y="404"/>
                    <a:pt x="532" y="417"/>
                  </a:cubicBezTo>
                  <a:cubicBezTo>
                    <a:pt x="476" y="430"/>
                    <a:pt x="462" y="364"/>
                    <a:pt x="450" y="305"/>
                  </a:cubicBezTo>
                  <a:cubicBezTo>
                    <a:pt x="430" y="227"/>
                    <a:pt x="398" y="118"/>
                    <a:pt x="398" y="118"/>
                  </a:cubicBezTo>
                  <a:cubicBezTo>
                    <a:pt x="405" y="150"/>
                    <a:pt x="492" y="428"/>
                    <a:pt x="490" y="497"/>
                  </a:cubicBezTo>
                  <a:cubicBezTo>
                    <a:pt x="428" y="523"/>
                    <a:pt x="442" y="516"/>
                    <a:pt x="388" y="531"/>
                  </a:cubicBezTo>
                  <a:cubicBezTo>
                    <a:pt x="394" y="620"/>
                    <a:pt x="405" y="737"/>
                    <a:pt x="412" y="817"/>
                  </a:cubicBezTo>
                  <a:cubicBezTo>
                    <a:pt x="414" y="865"/>
                    <a:pt x="438" y="963"/>
                    <a:pt x="366" y="967"/>
                  </a:cubicBezTo>
                  <a:cubicBezTo>
                    <a:pt x="294" y="971"/>
                    <a:pt x="318" y="915"/>
                    <a:pt x="308" y="832"/>
                  </a:cubicBezTo>
                  <a:lnTo>
                    <a:pt x="290" y="549"/>
                  </a:lnTo>
                  <a:lnTo>
                    <a:pt x="264" y="801"/>
                  </a:lnTo>
                  <a:cubicBezTo>
                    <a:pt x="250" y="879"/>
                    <a:pt x="256" y="960"/>
                    <a:pt x="189" y="962"/>
                  </a:cubicBezTo>
                  <a:cubicBezTo>
                    <a:pt x="122" y="964"/>
                    <a:pt x="149" y="840"/>
                    <a:pt x="151" y="804"/>
                  </a:cubicBezTo>
                  <a:cubicBezTo>
                    <a:pt x="153" y="768"/>
                    <a:pt x="184" y="579"/>
                    <a:pt x="184" y="525"/>
                  </a:cubicBezTo>
                  <a:cubicBezTo>
                    <a:pt x="134" y="515"/>
                    <a:pt x="84" y="505"/>
                    <a:pt x="84" y="505"/>
                  </a:cubicBezTo>
                  <a:lnTo>
                    <a:pt x="170" y="118"/>
                  </a:lnTo>
                  <a:cubicBezTo>
                    <a:pt x="170" y="101"/>
                    <a:pt x="110" y="370"/>
                    <a:pt x="86" y="401"/>
                  </a:cubicBezTo>
                  <a:cubicBezTo>
                    <a:pt x="62" y="433"/>
                    <a:pt x="0" y="397"/>
                    <a:pt x="24" y="303"/>
                  </a:cubicBezTo>
                  <a:cubicBezTo>
                    <a:pt x="34" y="263"/>
                    <a:pt x="124" y="55"/>
                    <a:pt x="140" y="39"/>
                  </a:cubicBezTo>
                  <a:cubicBezTo>
                    <a:pt x="156" y="23"/>
                    <a:pt x="160" y="0"/>
                    <a:pt x="212" y="13"/>
                  </a:cubicBezTo>
                  <a:cubicBezTo>
                    <a:pt x="238" y="41"/>
                    <a:pt x="242" y="59"/>
                    <a:pt x="284" y="59"/>
                  </a:cubicBezTo>
                  <a:close/>
                </a:path>
              </a:pathLst>
            </a:custGeom>
            <a:gradFill rotWithShape="1">
              <a:gsLst>
                <a:gs pos="0">
                  <a:srgbClr val="F0B5B4"/>
                </a:gs>
                <a:gs pos="100000">
                  <a:srgbClr val="F0B5B4">
                    <a:gamma/>
                    <a:tint val="53725"/>
                    <a:invGamma/>
                  </a:srgbClr>
                </a:gs>
              </a:gsLst>
              <a:lin ang="18900000" scaled="1"/>
            </a:gradFill>
            <a:ln w="19050" cmpd="sng">
              <a:noFill/>
              <a:round/>
              <a:headEnd/>
              <a:tailEnd/>
            </a:ln>
            <a:effectLst/>
            <a:scene3d>
              <a:camera prst="legacyObliqueTopRight"/>
              <a:lightRig rig="legacyNormal3" dir="b"/>
            </a:scene3d>
            <a:sp3d extrusionH="176200" prstMaterial="legacyMetal">
              <a:bevelT w="13500" h="13500" prst="angle"/>
              <a:bevelB w="13500" h="13500" prst="angle"/>
              <a:extrusionClr>
                <a:srgbClr val="F0B5B4"/>
              </a:extrusionClr>
            </a:sp3d>
          </p:spPr>
          <p:txBody>
            <a:bodyPr>
              <a:flatTx/>
            </a:bodyPr>
            <a:lstStyle/>
            <a:p>
              <a:endParaRPr lang="ru-RU"/>
            </a:p>
          </p:txBody>
        </p:sp>
        <p:sp>
          <p:nvSpPr>
            <p:cNvPr id="13" name="Oval 26"/>
            <p:cNvSpPr>
              <a:spLocks noChangeArrowheads="1"/>
            </p:cNvSpPr>
            <p:nvPr/>
          </p:nvSpPr>
          <p:spPr bwMode="gray">
            <a:xfrm>
              <a:off x="4641" y="2053"/>
              <a:ext cx="213" cy="225"/>
            </a:xfrm>
            <a:prstGeom prst="ellipse">
              <a:avLst/>
            </a:prstGeom>
            <a:gradFill rotWithShape="1">
              <a:gsLst>
                <a:gs pos="0">
                  <a:srgbClr val="F0B5B4"/>
                </a:gs>
                <a:gs pos="100000">
                  <a:srgbClr val="F0B5B4">
                    <a:gamma/>
                    <a:tint val="53725"/>
                    <a:invGamma/>
                  </a:srgbClr>
                </a:gs>
              </a:gsLst>
              <a:lin ang="18900000" scaled="1"/>
            </a:gradFill>
            <a:ln w="19050">
              <a:noFill/>
              <a:round/>
              <a:headEnd/>
              <a:tailEnd/>
            </a:ln>
            <a:effectLst/>
            <a:scene3d>
              <a:camera prst="legacyObliqueTopRight"/>
              <a:lightRig rig="legacyNormal3" dir="b"/>
            </a:scene3d>
            <a:sp3d extrusionH="176200" prstMaterial="legacyMetal">
              <a:bevelT w="13500" h="13500" prst="angle"/>
              <a:bevelB w="13500" h="13500" prst="angle"/>
              <a:extrusionClr>
                <a:srgbClr val="F0B5B4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</p:grpSp>
      <p:grpSp>
        <p:nvGrpSpPr>
          <p:cNvPr id="14" name="Group 69"/>
          <p:cNvGrpSpPr>
            <a:grpSpLocks/>
          </p:cNvGrpSpPr>
          <p:nvPr/>
        </p:nvGrpSpPr>
        <p:grpSpPr bwMode="auto">
          <a:xfrm>
            <a:off x="6357950" y="4071942"/>
            <a:ext cx="925513" cy="1123950"/>
            <a:chOff x="1008" y="1296"/>
            <a:chExt cx="891" cy="983"/>
          </a:xfrm>
        </p:grpSpPr>
        <p:grpSp>
          <p:nvGrpSpPr>
            <p:cNvPr id="15" name="Group 70"/>
            <p:cNvGrpSpPr>
              <a:grpSpLocks/>
            </p:cNvGrpSpPr>
            <p:nvPr/>
          </p:nvGrpSpPr>
          <p:grpSpPr bwMode="auto">
            <a:xfrm>
              <a:off x="1067" y="1298"/>
              <a:ext cx="828" cy="981"/>
              <a:chOff x="1175" y="3418"/>
              <a:chExt cx="381" cy="436"/>
            </a:xfrm>
          </p:grpSpPr>
          <p:sp>
            <p:nvSpPr>
              <p:cNvPr id="42" name="Freeform 71"/>
              <p:cNvSpPr>
                <a:spLocks/>
              </p:cNvSpPr>
              <p:nvPr/>
            </p:nvSpPr>
            <p:spPr bwMode="gray">
              <a:xfrm>
                <a:off x="1175" y="3589"/>
                <a:ext cx="381" cy="265"/>
              </a:xfrm>
              <a:custGeom>
                <a:avLst/>
                <a:gdLst/>
                <a:ahLst/>
                <a:cxnLst>
                  <a:cxn ang="0">
                    <a:pos x="327" y="12"/>
                  </a:cxn>
                  <a:cxn ang="0">
                    <a:pos x="52" y="439"/>
                  </a:cxn>
                  <a:cxn ang="0">
                    <a:pos x="584" y="439"/>
                  </a:cxn>
                  <a:cxn ang="0">
                    <a:pos x="327" y="12"/>
                  </a:cxn>
                </a:cxnLst>
                <a:rect l="0" t="0" r="r" b="b"/>
                <a:pathLst>
                  <a:path w="630" h="439">
                    <a:moveTo>
                      <a:pt x="327" y="12"/>
                    </a:moveTo>
                    <a:cubicBezTo>
                      <a:pt x="57" y="0"/>
                      <a:pt x="0" y="366"/>
                      <a:pt x="52" y="439"/>
                    </a:cubicBezTo>
                    <a:lnTo>
                      <a:pt x="584" y="439"/>
                    </a:lnTo>
                    <a:cubicBezTo>
                      <a:pt x="630" y="368"/>
                      <a:pt x="597" y="24"/>
                      <a:pt x="327" y="1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993300"/>
                  </a:gs>
                  <a:gs pos="100000">
                    <a:srgbClr val="9933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 cap="flat" cmpd="sng">
                <a:noFill/>
                <a:prstDash val="solid"/>
                <a:round/>
                <a:headEnd/>
                <a:tailEnd/>
              </a:ln>
              <a:effectLst/>
              <a:scene3d>
                <a:camera prst="legacyPerspectiveTopRight"/>
                <a:lightRig rig="legacyFlat2" dir="b"/>
              </a:scene3d>
              <a:sp3d extrusionH="227000" prstMaterial="legacyMatte">
                <a:bevelT w="13500" h="13500" prst="angle"/>
                <a:bevelB w="13500" h="13500" prst="angle"/>
                <a:extrusionClr>
                  <a:srgbClr val="077F07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ru-RU"/>
              </a:p>
            </p:txBody>
          </p:sp>
          <p:sp>
            <p:nvSpPr>
              <p:cNvPr id="43" name="Oval 72"/>
              <p:cNvSpPr>
                <a:spLocks noChangeArrowheads="1"/>
              </p:cNvSpPr>
              <p:nvPr/>
            </p:nvSpPr>
            <p:spPr bwMode="gray">
              <a:xfrm>
                <a:off x="1278" y="3418"/>
                <a:ext cx="185" cy="195"/>
              </a:xfrm>
              <a:prstGeom prst="ellipse">
                <a:avLst/>
              </a:prstGeom>
              <a:gradFill rotWithShape="1">
                <a:gsLst>
                  <a:gs pos="0">
                    <a:srgbClr val="993300"/>
                  </a:gs>
                  <a:gs pos="100000">
                    <a:srgbClr val="9933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  <a:scene3d>
                <a:camera prst="legacyPerspectiveTopRight"/>
                <a:lightRig rig="legacyFlat2" dir="b"/>
              </a:scene3d>
              <a:sp3d extrusionH="227000" prstMaterial="legacyMatte">
                <a:bevelT w="13500" h="13500" prst="angle"/>
                <a:bevelB w="13500" h="13500" prst="angle"/>
                <a:extrusionClr>
                  <a:srgbClr val="077F07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ru-RU"/>
              </a:p>
            </p:txBody>
          </p:sp>
        </p:grpSp>
        <p:sp>
          <p:nvSpPr>
            <p:cNvPr id="16" name="Freeform 73"/>
            <p:cNvSpPr>
              <a:spLocks/>
            </p:cNvSpPr>
            <p:nvPr/>
          </p:nvSpPr>
          <p:spPr bwMode="gray">
            <a:xfrm>
              <a:off x="1072" y="1679"/>
              <a:ext cx="827" cy="598"/>
            </a:xfrm>
            <a:custGeom>
              <a:avLst/>
              <a:gdLst/>
              <a:ahLst/>
              <a:cxnLst>
                <a:cxn ang="0">
                  <a:pos x="327" y="12"/>
                </a:cxn>
                <a:cxn ang="0">
                  <a:pos x="52" y="439"/>
                </a:cxn>
                <a:cxn ang="0">
                  <a:pos x="584" y="439"/>
                </a:cxn>
                <a:cxn ang="0">
                  <a:pos x="327" y="12"/>
                </a:cxn>
              </a:cxnLst>
              <a:rect l="0" t="0" r="r" b="b"/>
              <a:pathLst>
                <a:path w="630" h="439">
                  <a:moveTo>
                    <a:pt x="327" y="12"/>
                  </a:moveTo>
                  <a:cubicBezTo>
                    <a:pt x="57" y="0"/>
                    <a:pt x="0" y="366"/>
                    <a:pt x="52" y="439"/>
                  </a:cubicBezTo>
                  <a:lnTo>
                    <a:pt x="584" y="439"/>
                  </a:lnTo>
                  <a:cubicBezTo>
                    <a:pt x="630" y="368"/>
                    <a:pt x="597" y="24"/>
                    <a:pt x="327" y="12"/>
                  </a:cubicBezTo>
                  <a:close/>
                </a:path>
              </a:pathLst>
            </a:custGeom>
            <a:gradFill rotWithShape="1">
              <a:gsLst>
                <a:gs pos="0">
                  <a:srgbClr val="93C052">
                    <a:gamma/>
                    <a:shade val="26275"/>
                    <a:invGamma/>
                  </a:srgbClr>
                </a:gs>
                <a:gs pos="100000">
                  <a:srgbClr val="93C05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" name="Freeform 74"/>
            <p:cNvSpPr>
              <a:spLocks/>
            </p:cNvSpPr>
            <p:nvPr/>
          </p:nvSpPr>
          <p:spPr bwMode="gray">
            <a:xfrm>
              <a:off x="1234" y="1717"/>
              <a:ext cx="510" cy="190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93C052">
                    <a:alpha val="17999"/>
                  </a:srgb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Oval 75"/>
            <p:cNvSpPr>
              <a:spLocks noChangeArrowheads="1"/>
            </p:cNvSpPr>
            <p:nvPr/>
          </p:nvSpPr>
          <p:spPr bwMode="gray">
            <a:xfrm>
              <a:off x="1295" y="1296"/>
              <a:ext cx="403" cy="440"/>
            </a:xfrm>
            <a:prstGeom prst="ellipse">
              <a:avLst/>
            </a:prstGeom>
            <a:gradFill rotWithShape="1">
              <a:gsLst>
                <a:gs pos="0">
                  <a:srgbClr val="93C052">
                    <a:gamma/>
                    <a:shade val="56078"/>
                    <a:invGamma/>
                  </a:srgbClr>
                </a:gs>
                <a:gs pos="50000">
                  <a:srgbClr val="93C052"/>
                </a:gs>
                <a:gs pos="100000">
                  <a:srgbClr val="93C052">
                    <a:gamma/>
                    <a:shade val="56078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Freeform 76"/>
            <p:cNvSpPr>
              <a:spLocks/>
            </p:cNvSpPr>
            <p:nvPr/>
          </p:nvSpPr>
          <p:spPr bwMode="gray">
            <a:xfrm>
              <a:off x="1336" y="1303"/>
              <a:ext cx="319" cy="145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93C052">
                    <a:alpha val="17999"/>
                  </a:srgb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20" name="Group 77"/>
            <p:cNvGrpSpPr>
              <a:grpSpLocks/>
            </p:cNvGrpSpPr>
            <p:nvPr/>
          </p:nvGrpSpPr>
          <p:grpSpPr bwMode="auto">
            <a:xfrm rot="20302575" flipH="1">
              <a:off x="1232" y="1357"/>
              <a:ext cx="348" cy="114"/>
              <a:chOff x="2528" y="1060"/>
              <a:chExt cx="894" cy="236"/>
            </a:xfrm>
          </p:grpSpPr>
          <p:grpSp>
            <p:nvGrpSpPr>
              <p:cNvPr id="32" name="Group 78"/>
              <p:cNvGrpSpPr>
                <a:grpSpLocks/>
              </p:cNvGrpSpPr>
              <p:nvPr/>
            </p:nvGrpSpPr>
            <p:grpSpPr bwMode="auto">
              <a:xfrm>
                <a:off x="2528" y="1060"/>
                <a:ext cx="742" cy="186"/>
                <a:chOff x="1565" y="2568"/>
                <a:chExt cx="1118" cy="279"/>
              </a:xfrm>
            </p:grpSpPr>
            <p:sp>
              <p:nvSpPr>
                <p:cNvPr id="38" name="AutoShape 79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9" name="AutoShape 80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0" name="AutoShape 81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1" name="AutoShape 82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3" name="Group 83"/>
              <p:cNvGrpSpPr>
                <a:grpSpLocks/>
              </p:cNvGrpSpPr>
              <p:nvPr/>
            </p:nvGrpSpPr>
            <p:grpSpPr bwMode="auto">
              <a:xfrm rot="1353540">
                <a:off x="2680" y="1110"/>
                <a:ext cx="742" cy="186"/>
                <a:chOff x="1565" y="2568"/>
                <a:chExt cx="1118" cy="279"/>
              </a:xfrm>
            </p:grpSpPr>
            <p:sp>
              <p:nvSpPr>
                <p:cNvPr id="34" name="AutoShape 84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5" name="AutoShape 85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6" name="AutoShape 86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7" name="AutoShape 87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21" name="Group 88"/>
            <p:cNvGrpSpPr>
              <a:grpSpLocks/>
            </p:cNvGrpSpPr>
            <p:nvPr/>
          </p:nvGrpSpPr>
          <p:grpSpPr bwMode="auto">
            <a:xfrm rot="19687084" flipH="1">
              <a:off x="1003" y="1823"/>
              <a:ext cx="511" cy="115"/>
              <a:chOff x="2528" y="1060"/>
              <a:chExt cx="894" cy="236"/>
            </a:xfrm>
          </p:grpSpPr>
          <p:grpSp>
            <p:nvGrpSpPr>
              <p:cNvPr id="22" name="Group 89"/>
              <p:cNvGrpSpPr>
                <a:grpSpLocks/>
              </p:cNvGrpSpPr>
              <p:nvPr/>
            </p:nvGrpSpPr>
            <p:grpSpPr bwMode="auto">
              <a:xfrm>
                <a:off x="2528" y="1060"/>
                <a:ext cx="742" cy="186"/>
                <a:chOff x="1565" y="2568"/>
                <a:chExt cx="1118" cy="279"/>
              </a:xfrm>
            </p:grpSpPr>
            <p:sp>
              <p:nvSpPr>
                <p:cNvPr id="28" name="AutoShape 90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" name="AutoShape 91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0" name="AutoShape 92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1" name="AutoShape 93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3" name="Group 94"/>
              <p:cNvGrpSpPr>
                <a:grpSpLocks/>
              </p:cNvGrpSpPr>
              <p:nvPr/>
            </p:nvGrpSpPr>
            <p:grpSpPr bwMode="auto">
              <a:xfrm rot="1353540">
                <a:off x="2680" y="1110"/>
                <a:ext cx="742" cy="186"/>
                <a:chOff x="1565" y="2568"/>
                <a:chExt cx="1118" cy="279"/>
              </a:xfrm>
            </p:grpSpPr>
            <p:sp>
              <p:nvSpPr>
                <p:cNvPr id="24" name="AutoShape 95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" name="AutoShape 96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" name="AutoShape 97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" name="AutoShape 98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</p:grpSp>
      <p:grpSp>
        <p:nvGrpSpPr>
          <p:cNvPr id="44" name="Group 38"/>
          <p:cNvGrpSpPr>
            <a:grpSpLocks/>
          </p:cNvGrpSpPr>
          <p:nvPr/>
        </p:nvGrpSpPr>
        <p:grpSpPr bwMode="auto">
          <a:xfrm>
            <a:off x="7572397" y="3857628"/>
            <a:ext cx="923925" cy="1123950"/>
            <a:chOff x="1008" y="1296"/>
            <a:chExt cx="891" cy="983"/>
          </a:xfrm>
        </p:grpSpPr>
        <p:grpSp>
          <p:nvGrpSpPr>
            <p:cNvPr id="45" name="Group 39"/>
            <p:cNvGrpSpPr>
              <a:grpSpLocks/>
            </p:cNvGrpSpPr>
            <p:nvPr/>
          </p:nvGrpSpPr>
          <p:grpSpPr bwMode="auto">
            <a:xfrm>
              <a:off x="1067" y="1298"/>
              <a:ext cx="828" cy="981"/>
              <a:chOff x="1175" y="3418"/>
              <a:chExt cx="381" cy="436"/>
            </a:xfrm>
          </p:grpSpPr>
          <p:sp>
            <p:nvSpPr>
              <p:cNvPr id="72" name="Freeform 40"/>
              <p:cNvSpPr>
                <a:spLocks/>
              </p:cNvSpPr>
              <p:nvPr/>
            </p:nvSpPr>
            <p:spPr bwMode="gray">
              <a:xfrm>
                <a:off x="1175" y="3589"/>
                <a:ext cx="381" cy="265"/>
              </a:xfrm>
              <a:custGeom>
                <a:avLst/>
                <a:gdLst/>
                <a:ahLst/>
                <a:cxnLst>
                  <a:cxn ang="0">
                    <a:pos x="327" y="12"/>
                  </a:cxn>
                  <a:cxn ang="0">
                    <a:pos x="52" y="439"/>
                  </a:cxn>
                  <a:cxn ang="0">
                    <a:pos x="584" y="439"/>
                  </a:cxn>
                  <a:cxn ang="0">
                    <a:pos x="327" y="12"/>
                  </a:cxn>
                </a:cxnLst>
                <a:rect l="0" t="0" r="r" b="b"/>
                <a:pathLst>
                  <a:path w="630" h="439">
                    <a:moveTo>
                      <a:pt x="327" y="12"/>
                    </a:moveTo>
                    <a:cubicBezTo>
                      <a:pt x="57" y="0"/>
                      <a:pt x="0" y="366"/>
                      <a:pt x="52" y="439"/>
                    </a:cubicBezTo>
                    <a:lnTo>
                      <a:pt x="584" y="439"/>
                    </a:lnTo>
                    <a:cubicBezTo>
                      <a:pt x="630" y="368"/>
                      <a:pt x="597" y="24"/>
                      <a:pt x="327" y="1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993300"/>
                  </a:gs>
                  <a:gs pos="100000">
                    <a:srgbClr val="9933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 cap="flat" cmpd="sng">
                <a:noFill/>
                <a:prstDash val="solid"/>
                <a:round/>
                <a:headEnd/>
                <a:tailEnd/>
              </a:ln>
              <a:effectLst/>
              <a:scene3d>
                <a:camera prst="legacyPerspectiveTopRight"/>
                <a:lightRig rig="legacyFlat2" dir="b"/>
              </a:scene3d>
              <a:sp3d extrusionH="227000" prstMaterial="legacyMatte">
                <a:bevelT w="13500" h="13500" prst="angle"/>
                <a:bevelB w="13500" h="13500" prst="angle"/>
                <a:extrusionClr>
                  <a:srgbClr val="077F07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ru-RU"/>
              </a:p>
            </p:txBody>
          </p:sp>
          <p:sp>
            <p:nvSpPr>
              <p:cNvPr id="73" name="Oval 41"/>
              <p:cNvSpPr>
                <a:spLocks noChangeArrowheads="1"/>
              </p:cNvSpPr>
              <p:nvPr/>
            </p:nvSpPr>
            <p:spPr bwMode="gray">
              <a:xfrm>
                <a:off x="1278" y="3418"/>
                <a:ext cx="185" cy="195"/>
              </a:xfrm>
              <a:prstGeom prst="ellipse">
                <a:avLst/>
              </a:prstGeom>
              <a:gradFill rotWithShape="1">
                <a:gsLst>
                  <a:gs pos="0">
                    <a:srgbClr val="993300"/>
                  </a:gs>
                  <a:gs pos="100000">
                    <a:srgbClr val="9933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  <a:scene3d>
                <a:camera prst="legacyPerspectiveTopRight"/>
                <a:lightRig rig="legacyFlat2" dir="b"/>
              </a:scene3d>
              <a:sp3d extrusionH="227000" prstMaterial="legacyMatte">
                <a:bevelT w="13500" h="13500" prst="angle"/>
                <a:bevelB w="13500" h="13500" prst="angle"/>
                <a:extrusionClr>
                  <a:srgbClr val="077F07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ru-RU"/>
              </a:p>
            </p:txBody>
          </p:sp>
        </p:grpSp>
        <p:sp>
          <p:nvSpPr>
            <p:cNvPr id="46" name="Freeform 42"/>
            <p:cNvSpPr>
              <a:spLocks/>
            </p:cNvSpPr>
            <p:nvPr/>
          </p:nvSpPr>
          <p:spPr bwMode="gray">
            <a:xfrm>
              <a:off x="1072" y="1679"/>
              <a:ext cx="827" cy="598"/>
            </a:xfrm>
            <a:custGeom>
              <a:avLst/>
              <a:gdLst/>
              <a:ahLst/>
              <a:cxnLst>
                <a:cxn ang="0">
                  <a:pos x="327" y="12"/>
                </a:cxn>
                <a:cxn ang="0">
                  <a:pos x="52" y="439"/>
                </a:cxn>
                <a:cxn ang="0">
                  <a:pos x="584" y="439"/>
                </a:cxn>
                <a:cxn ang="0">
                  <a:pos x="327" y="12"/>
                </a:cxn>
              </a:cxnLst>
              <a:rect l="0" t="0" r="r" b="b"/>
              <a:pathLst>
                <a:path w="630" h="439">
                  <a:moveTo>
                    <a:pt x="327" y="12"/>
                  </a:moveTo>
                  <a:cubicBezTo>
                    <a:pt x="57" y="0"/>
                    <a:pt x="0" y="366"/>
                    <a:pt x="52" y="439"/>
                  </a:cubicBezTo>
                  <a:lnTo>
                    <a:pt x="584" y="439"/>
                  </a:lnTo>
                  <a:cubicBezTo>
                    <a:pt x="630" y="368"/>
                    <a:pt x="597" y="24"/>
                    <a:pt x="327" y="12"/>
                  </a:cubicBezTo>
                  <a:close/>
                </a:path>
              </a:pathLst>
            </a:custGeom>
            <a:gradFill rotWithShape="1">
              <a:gsLst>
                <a:gs pos="0">
                  <a:srgbClr val="00ABB4">
                    <a:gamma/>
                    <a:shade val="26275"/>
                    <a:invGamma/>
                  </a:srgbClr>
                </a:gs>
                <a:gs pos="100000">
                  <a:srgbClr val="00ABB4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" name="Freeform 43"/>
            <p:cNvSpPr>
              <a:spLocks/>
            </p:cNvSpPr>
            <p:nvPr/>
          </p:nvSpPr>
          <p:spPr bwMode="gray">
            <a:xfrm>
              <a:off x="1234" y="1717"/>
              <a:ext cx="510" cy="190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009CA4">
                    <a:alpha val="17999"/>
                  </a:srgb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gray">
            <a:xfrm>
              <a:off x="1295" y="1296"/>
              <a:ext cx="403" cy="440"/>
            </a:xfrm>
            <a:prstGeom prst="ellipse">
              <a:avLst/>
            </a:prstGeom>
            <a:gradFill rotWithShape="1">
              <a:gsLst>
                <a:gs pos="0">
                  <a:srgbClr val="00A4AC">
                    <a:gamma/>
                    <a:shade val="56078"/>
                    <a:invGamma/>
                  </a:srgbClr>
                </a:gs>
                <a:gs pos="50000">
                  <a:srgbClr val="00A4AC"/>
                </a:gs>
                <a:gs pos="100000">
                  <a:srgbClr val="00A4AC">
                    <a:gamma/>
                    <a:shade val="56078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" name="Freeform 45"/>
            <p:cNvSpPr>
              <a:spLocks/>
            </p:cNvSpPr>
            <p:nvPr/>
          </p:nvSpPr>
          <p:spPr bwMode="gray">
            <a:xfrm>
              <a:off x="1336" y="1303"/>
              <a:ext cx="319" cy="145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59D3D9">
                    <a:alpha val="17999"/>
                  </a:srgb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50" name="Group 46"/>
            <p:cNvGrpSpPr>
              <a:grpSpLocks/>
            </p:cNvGrpSpPr>
            <p:nvPr/>
          </p:nvGrpSpPr>
          <p:grpSpPr bwMode="auto">
            <a:xfrm rot="20302575" flipH="1">
              <a:off x="1232" y="1357"/>
              <a:ext cx="348" cy="114"/>
              <a:chOff x="2528" y="1060"/>
              <a:chExt cx="894" cy="236"/>
            </a:xfrm>
          </p:grpSpPr>
          <p:grpSp>
            <p:nvGrpSpPr>
              <p:cNvPr id="62" name="Group 47"/>
              <p:cNvGrpSpPr>
                <a:grpSpLocks/>
              </p:cNvGrpSpPr>
              <p:nvPr/>
            </p:nvGrpSpPr>
            <p:grpSpPr bwMode="auto">
              <a:xfrm>
                <a:off x="2528" y="1060"/>
                <a:ext cx="742" cy="186"/>
                <a:chOff x="1565" y="2568"/>
                <a:chExt cx="1118" cy="279"/>
              </a:xfrm>
            </p:grpSpPr>
            <p:sp>
              <p:nvSpPr>
                <p:cNvPr id="68" name="AutoShape 48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9" name="AutoShape 49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0" name="AutoShape 50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1" name="AutoShape 51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63" name="Group 52"/>
              <p:cNvGrpSpPr>
                <a:grpSpLocks/>
              </p:cNvGrpSpPr>
              <p:nvPr/>
            </p:nvGrpSpPr>
            <p:grpSpPr bwMode="auto">
              <a:xfrm rot="1353540">
                <a:off x="2680" y="1110"/>
                <a:ext cx="742" cy="186"/>
                <a:chOff x="1565" y="2568"/>
                <a:chExt cx="1118" cy="279"/>
              </a:xfrm>
            </p:grpSpPr>
            <p:sp>
              <p:nvSpPr>
                <p:cNvPr id="64" name="AutoShape 53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5" name="AutoShape 54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6" name="AutoShape 55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7" name="AutoShape 56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51" name="Group 57"/>
            <p:cNvGrpSpPr>
              <a:grpSpLocks/>
            </p:cNvGrpSpPr>
            <p:nvPr/>
          </p:nvGrpSpPr>
          <p:grpSpPr bwMode="auto">
            <a:xfrm rot="19687084" flipH="1">
              <a:off x="1003" y="1823"/>
              <a:ext cx="511" cy="115"/>
              <a:chOff x="2528" y="1060"/>
              <a:chExt cx="894" cy="236"/>
            </a:xfrm>
          </p:grpSpPr>
          <p:grpSp>
            <p:nvGrpSpPr>
              <p:cNvPr id="52" name="Group 58"/>
              <p:cNvGrpSpPr>
                <a:grpSpLocks/>
              </p:cNvGrpSpPr>
              <p:nvPr/>
            </p:nvGrpSpPr>
            <p:grpSpPr bwMode="auto">
              <a:xfrm>
                <a:off x="2528" y="1060"/>
                <a:ext cx="742" cy="186"/>
                <a:chOff x="1565" y="2568"/>
                <a:chExt cx="1118" cy="279"/>
              </a:xfrm>
            </p:grpSpPr>
            <p:sp>
              <p:nvSpPr>
                <p:cNvPr id="58" name="AutoShape 59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9" name="AutoShape 60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0" name="AutoShape 61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" name="AutoShape 62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53" name="Group 63"/>
              <p:cNvGrpSpPr>
                <a:grpSpLocks/>
              </p:cNvGrpSpPr>
              <p:nvPr/>
            </p:nvGrpSpPr>
            <p:grpSpPr bwMode="auto">
              <a:xfrm rot="1353540">
                <a:off x="2680" y="1110"/>
                <a:ext cx="742" cy="186"/>
                <a:chOff x="1565" y="2568"/>
                <a:chExt cx="1118" cy="279"/>
              </a:xfrm>
            </p:grpSpPr>
            <p:sp>
              <p:nvSpPr>
                <p:cNvPr id="54" name="AutoShape 64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5" name="AutoShape 65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6" name="AutoShape 66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7" name="AutoShape 67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</p:grpSp>
      <p:sp>
        <p:nvSpPr>
          <p:cNvPr id="74" name="Прямоугольник 73"/>
          <p:cNvSpPr/>
          <p:nvPr/>
        </p:nvSpPr>
        <p:spPr>
          <a:xfrm>
            <a:off x="0" y="0"/>
            <a:ext cx="9144000" cy="4286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00108"/>
            <a:ext cx="9144000" cy="52457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Тюльпаны – это наше богатство</a:t>
            </a:r>
            <a:r>
              <a:rPr lang="ru-RU" sz="2400" b="1" dirty="0" smtClean="0">
                <a:solidFill>
                  <a:schemeClr val="tx2"/>
                </a:solidFill>
              </a:rPr>
              <a:t>.</a:t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> Сберечь это богатство – наша задача и долг.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7" name="AutoShape 35"/>
          <p:cNvSpPr>
            <a:spLocks noChangeArrowheads="1"/>
          </p:cNvSpPr>
          <p:nvPr/>
        </p:nvSpPr>
        <p:spPr bwMode="auto">
          <a:xfrm>
            <a:off x="214282" y="428606"/>
            <a:ext cx="8286808" cy="500065"/>
          </a:xfrm>
          <a:prstGeom prst="roundRect">
            <a:avLst>
              <a:gd name="adj" fmla="val 0"/>
            </a:avLst>
          </a:prstGeom>
          <a:noFill/>
          <a:ln w="19050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Запомни, это важно!!!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1472" y="1785928"/>
            <a:ext cx="521497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 Радость оставить жизнь тюльпану доступна каждому из нас.</a:t>
            </a:r>
          </a:p>
          <a:p>
            <a:pPr lvl="0"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 О тюльпанах мы ещё можем и должны позаботиться.</a:t>
            </a:r>
          </a:p>
          <a:p>
            <a:pPr lvl="0"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 Тюльпаны занесены в Красную книгу, а это значит: осторожно, не трогай, охраняй.</a:t>
            </a:r>
          </a:p>
          <a:p>
            <a:pPr lvl="0"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4. Знай, сорвав тюльпан, ты погубил растение исчезающего вида.</a:t>
            </a:r>
          </a:p>
          <a:p>
            <a:pPr lvl="0" algn="just"/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74" y="3429000"/>
            <a:ext cx="235745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 descr="1367605440_641956_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143512"/>
            <a:ext cx="2357454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5" y="1785928"/>
            <a:ext cx="2357453" cy="1498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9144000" cy="35716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V="1">
            <a:off x="-3214701" y="3214706"/>
            <a:ext cx="6858001" cy="4285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5500703" y="3214706"/>
            <a:ext cx="6858001" cy="4285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6560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0" y="0"/>
            <a:ext cx="91440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дни карантина и самоизоляции у родителей появилась уникальная возможность побыть дома с </a:t>
            </a:r>
            <a:r>
              <a:rPr kumimoji="0" lang="ru-RU" sz="2800" b="0" i="0" u="none" strike="noStrike" cap="none" normalizeH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детьми.И</a:t>
            </a: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поэтому у них было достаточно времени, чтобы подумать о том, как можно на доступном детям уровне рассказать о фестивале. Про тюльпаны и ирисы, которые</a:t>
            </a:r>
            <a:r>
              <a:rPr lang="ru-RU" sz="2800" dirty="0" smtClean="0">
                <a:solidFill>
                  <a:srgbClr val="11111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в данный момент обильно цветут на просторах Орловского р-на Ростовской области …и Калмыкии. Не </a:t>
            </a: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торопясь, постепенно, познакомить своих детей с традициями  празднования. Это и чтение рассказов, стихов на  эту тему, беседы с бабушками и дедушками по телефону или через интернет, а также занятия творческой деятельностью со своими </a:t>
            </a:r>
            <a:r>
              <a:rPr kumimoji="0" lang="ru-RU" sz="2800" b="0" i="0" u="none" strike="noStrike" cap="none" normalizeH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родителями.Девочки</a:t>
            </a: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прислали мне свои поделки и </a:t>
            </a:r>
            <a:r>
              <a:rPr kumimoji="0" lang="ru-RU" sz="2800" b="0" i="0" u="none" strike="noStrike" cap="none" normalizeH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рисунки.И</a:t>
            </a: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вот…что у нас получилось!</a:t>
            </a:r>
            <a:endParaRPr kumimoji="0" lang="ru-RU" sz="28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Наши рисунки и поделки на тему: «Сохраним тюльпан».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85926"/>
            <a:ext cx="8229600" cy="434023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мастер\Desktop\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5" y="1785926"/>
            <a:ext cx="4286279" cy="4357718"/>
          </a:xfrm>
          <a:prstGeom prst="rect">
            <a:avLst/>
          </a:prstGeom>
          <a:noFill/>
        </p:spPr>
      </p:pic>
      <p:pic>
        <p:nvPicPr>
          <p:cNvPr id="7175" name="Picture 7" descr="C:\Users\мастер\Desktop\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785926"/>
            <a:ext cx="3929090" cy="43577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мастер\Desktop\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00090"/>
            <a:ext cx="9144000" cy="7715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71528"/>
            <a:ext cx="9144000" cy="140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мастер\Desktop\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-3571924"/>
            <a:ext cx="9134475" cy="121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000108"/>
            <a:ext cx="8329642" cy="535785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b="1" i="1" u="sng" dirty="0" smtClean="0">
                <a:latin typeface="Times New Roman" pitchFamily="18" charset="0"/>
                <a:cs typeface="Times New Roman" pitchFamily="18" charset="0"/>
              </a:rPr>
              <a:t>Цель проекта: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привлечь внимание детей  к защите тюльпанов, воспитать бережное и заботливое отношение к ним. </a:t>
            </a:r>
          </a:p>
          <a:p>
            <a:pPr marL="0" indent="0">
              <a:spcBef>
                <a:spcPts val="0"/>
              </a:spcBef>
              <a:buNone/>
            </a:pP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i="1" u="sng" dirty="0" smtClean="0">
                <a:latin typeface="Times New Roman" pitchFamily="18" charset="0"/>
                <a:cs typeface="Times New Roman" pitchFamily="18" charset="0"/>
              </a:rPr>
              <a:t>Задачи проекта:</a:t>
            </a:r>
            <a:endParaRPr lang="ru-RU" i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ознакомиться с видами тюльпанов, растущих в калмыцкой степи;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- выяснить причины исчезновения степных тюльпанов;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- узнать какие мероприятия проводятся в республике по их сохранению;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- внести свой вклад в защиту тюльпанов.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2880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285728"/>
            <a:ext cx="9144000" cy="331161"/>
          </a:xfrm>
          <a:prstGeom prst="rect">
            <a:avLst/>
          </a:prstGeom>
          <a:gradFill>
            <a:gsLst>
              <a:gs pos="39000">
                <a:schemeClr val="accent3">
                  <a:alpha val="52000"/>
                  <a:lumMod val="56000"/>
                  <a:lumOff val="44000"/>
                </a:schemeClr>
              </a:gs>
              <a:gs pos="100000">
                <a:srgbClr val="92D050">
                  <a:lumMod val="94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6569968"/>
            <a:ext cx="9144000" cy="2880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6286522"/>
            <a:ext cx="9144000" cy="331161"/>
          </a:xfrm>
          <a:prstGeom prst="rect">
            <a:avLst/>
          </a:prstGeom>
          <a:gradFill>
            <a:gsLst>
              <a:gs pos="39000">
                <a:schemeClr val="accent3">
                  <a:alpha val="52000"/>
                  <a:lumMod val="56000"/>
                  <a:lumOff val="44000"/>
                </a:schemeClr>
              </a:gs>
              <a:gs pos="100000">
                <a:srgbClr val="92D050">
                  <a:lumMod val="94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мастер\Desktop\тюльпаны\SUNP031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мастер\Desktop\тюльпаны\SUNP030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мастер\Desktop\i (9)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28726" y="-544474"/>
            <a:ext cx="11572955" cy="794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мастер\Desktop\i (21)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71528"/>
            <a:ext cx="9144000" cy="7920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мастер\Desktop\i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14404"/>
            <a:ext cx="9144000" cy="121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57346"/>
            <a:ext cx="9144000" cy="990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287000" cy="775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-2357478"/>
            <a:ext cx="8429625" cy="121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 descr="https://i.mycdn.me/i?r=AyH4iRPQ2q0otWIFepML2LxRL4z6lMogOObvlKZgACbz_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91440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IX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межрегиональный фестиваль 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экологического туризма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«Воспетая степь»,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который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должен быть в конце апреля 2020 года.</a:t>
            </a:r>
            <a:endParaRPr kumimoji="0" lang="ru-RU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Беседа на тему: «Полевые тюльпаны» </a:t>
            </a:r>
            <a:endParaRPr kumimoji="0" lang="ru-RU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Просмотр фото диких тюльпанов и ирисов. Фотографировала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я их вместе с доченькой своей.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Я высылала по почте …..детки мне свои рисунки и изделия.</a:t>
            </a:r>
            <a:endParaRPr kumimoji="0" lang="ru-RU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Беседа на тему: «Культурные тюльпаны». </a:t>
            </a:r>
            <a:endParaRPr kumimoji="0" lang="ru-RU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Рисование на тему: «Воспетая степь». </a:t>
            </a:r>
            <a:endParaRPr kumimoji="0" lang="ru-RU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Беседа на  тему:  «Не рвите тюльпаны!» </a:t>
            </a:r>
            <a:endParaRPr kumimoji="0" lang="ru-RU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6083" name="Picture 3" descr="C:\Users\мастер\Desktop\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4676775"/>
            <a:ext cx="4429124" cy="2181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000" dirty="0"/>
          </a:p>
        </p:txBody>
      </p:sp>
      <p:pic>
        <p:nvPicPr>
          <p:cNvPr id="3" name="Рисунок 2" descr="C:\Users\мастер\Desktop\тюльпаны\SUNP030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357166"/>
            <a:ext cx="585791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C:\Users\мастер\Desktop\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357562"/>
            <a:ext cx="3357586" cy="3500438"/>
          </a:xfrm>
          <a:prstGeom prst="rect">
            <a:avLst/>
          </a:prstGeom>
          <a:noFill/>
        </p:spPr>
      </p:pic>
      <p:pic>
        <p:nvPicPr>
          <p:cNvPr id="6147" name="Picture 3" descr="C:\Users\мастер\Desktop\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3429000"/>
            <a:ext cx="2513005" cy="3143248"/>
          </a:xfrm>
          <a:prstGeom prst="rect">
            <a:avLst/>
          </a:prstGeom>
          <a:noFill/>
        </p:spPr>
      </p:pic>
      <p:pic>
        <p:nvPicPr>
          <p:cNvPr id="6148" name="Picture 4" descr="C:\Users\мастер\Desktop\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0166" y="3357562"/>
            <a:ext cx="2569633" cy="3500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285853" y="571480"/>
            <a:ext cx="764386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5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   внимание!</a:t>
            </a:r>
          </a:p>
          <a:p>
            <a:r>
              <a:rPr lang="ru-RU" sz="5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Творческих успехов и вам!</a:t>
            </a:r>
            <a:endParaRPr lang="ru-RU" sz="50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Методы исследования: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2880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1285861"/>
            <a:ext cx="86439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Изучение литературы по теме исследования, в том числе в сети Интернет;</a:t>
            </a:r>
          </a:p>
          <a:p>
            <a:pPr>
              <a:lnSpc>
                <a:spcPct val="150000"/>
              </a:lnSpc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Участие в презентации Красной книги;</a:t>
            </a:r>
          </a:p>
          <a:p>
            <a:pPr>
              <a:lnSpc>
                <a:spcPct val="150000"/>
              </a:lnSpc>
              <a:buAutoNum type="arabicPeriod" startAt="3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Опрос учащихся;</a:t>
            </a:r>
          </a:p>
          <a:p>
            <a:pPr>
              <a:lnSpc>
                <a:spcPct val="150000"/>
              </a:lnSpc>
              <a:buAutoNum type="arabicPeriod" startAt="3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Анализ полученных данных.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643316"/>
            <a:ext cx="3857652" cy="243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C:\Users\boldyreva_tv\AppData\Local\Microsoft\Windows\Temporary Internet Files\Content.Word\IMG_0856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2357430"/>
            <a:ext cx="3857652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9" y="1500175"/>
            <a:ext cx="4543427" cy="4768865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Многие считают Голландию родиной тюльпанов. На самом же деле именно с наших степей в 17 веке впервые купцы, следовавшие по Великому шелковому пути, вывезли луковицы тюльпанов, которые тогда назывались цветками «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лола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». А название «тюльпан» цветок получил от персидского слова «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толибан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», что означает восточный головной убор – тюрбан, на которого так похожи бутоны тюльпанов. 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  <a:prstGeom prst="rect">
            <a:avLst/>
          </a:prstGeom>
          <a:gradFill>
            <a:gsLst>
              <a:gs pos="39000">
                <a:schemeClr val="accent3">
                  <a:alpha val="52000"/>
                  <a:lumMod val="56000"/>
                  <a:lumOff val="44000"/>
                </a:schemeClr>
              </a:gs>
              <a:gs pos="100000">
                <a:srgbClr val="92D050">
                  <a:lumMod val="94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Степной тюльпан – предок голландской гордости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000108"/>
            <a:ext cx="9144000" cy="2880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://www.krestianin.ru/upload/medialibrary/0ce/IMG_2346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4071942"/>
            <a:ext cx="3714776" cy="2309830"/>
          </a:xfrm>
          <a:prstGeom prst="rect">
            <a:avLst/>
          </a:prstGeom>
          <a:noFill/>
        </p:spPr>
      </p:pic>
      <p:pic>
        <p:nvPicPr>
          <p:cNvPr id="2" name="Picture 2" descr="C:\Users\мастер\Desktop\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714488"/>
            <a:ext cx="3714776" cy="2181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 такие цветные тюльпаны бывают в поле</a:t>
            </a:r>
            <a:endParaRPr lang="ru-RU" dirty="0"/>
          </a:p>
        </p:txBody>
      </p:sp>
      <p:pic>
        <p:nvPicPr>
          <p:cNvPr id="2050" name="Picture 2" descr="C:\Users\мастер\Desktop\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571612"/>
            <a:ext cx="7715304" cy="4786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43175" y="3571876"/>
            <a:ext cx="3000396" cy="185738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Тюльпаны родины моей,</a:t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Что их нарядней и скромней?</a:t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Лицом к заре обращены,</a:t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Вобрали все цвета они.</a:t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Дыханье сочных лепестков,</a:t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Пробивших плотный слой веков.</a:t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Сложились лепестки в тюрбан,</a:t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Отсюда и пришло – тюльпан.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             (Г.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Кукарека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28604"/>
          </a:xfrm>
          <a:prstGeom prst="rect">
            <a:avLst/>
          </a:prstGeom>
          <a:gradFill>
            <a:gsLst>
              <a:gs pos="39000">
                <a:schemeClr val="accent3">
                  <a:alpha val="52000"/>
                  <a:lumMod val="56000"/>
                  <a:lumOff val="44000"/>
                </a:schemeClr>
              </a:gs>
              <a:gs pos="100000">
                <a:srgbClr val="92D050">
                  <a:lumMod val="94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3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Тюльпаны - гордость Калмыкии</a:t>
            </a:r>
            <a:endParaRPr lang="ru-RU" sz="3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2428860" y="1071546"/>
            <a:ext cx="3214711" cy="1571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Друзья, родства живые души,</a:t>
            </a:r>
            <a:br>
              <a:rPr kumimoji="0" 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Ищите в мире красоты</a:t>
            </a:r>
            <a:br>
              <a:rPr kumimoji="0" 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И, как любовь свою, храните</a:t>
            </a:r>
            <a:br>
              <a:rPr kumimoji="0" 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Тюльпаны – дикие цветы!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(Д. Кугультинов) </a:t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785795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Поэты и писатели,  художники  и  музыканты посвящают свои произведения степному цветку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6569968"/>
            <a:ext cx="9144000" cy="2880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3643314"/>
            <a:ext cx="2143108" cy="1721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285860"/>
            <a:ext cx="1714512" cy="182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1142984"/>
            <a:ext cx="333375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 descr="C:\Users\мастер\Desktop\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30875" y="3455988"/>
            <a:ext cx="3127405" cy="27590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51115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Виды тюльпанов, растущих в нашей степи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3108" y="1285860"/>
            <a:ext cx="2928958" cy="2286016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Тюльпан </a:t>
            </a:r>
            <a:r>
              <a:rPr lang="ru-RU" sz="2300" b="1" dirty="0" err="1" smtClean="0">
                <a:latin typeface="Times New Roman" pitchFamily="18" charset="0"/>
                <a:cs typeface="Times New Roman" pitchFamily="18" charset="0"/>
              </a:rPr>
              <a:t>двухцветковый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–растение высотой всего 10-15 см с двумя цветками белой окраски и с желтым пятном у основания (подснежник).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714356"/>
            <a:ext cx="9144000" cy="2880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786446" y="4000505"/>
            <a:ext cx="3000396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Тюльпан </a:t>
            </a:r>
            <a:r>
              <a:rPr lang="ru-RU" sz="2100" b="1" dirty="0" err="1" smtClean="0">
                <a:latin typeface="Times New Roman" pitchFamily="18" charset="0"/>
                <a:cs typeface="Times New Roman" pitchFamily="18" charset="0"/>
              </a:rPr>
              <a:t>Биберштейна</a:t>
            </a: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– желтый, высотой 15-30 см. Его  обычно  называют  подснежником,  так  же,  как  и  белый,  </a:t>
            </a:r>
            <a:r>
              <a:rPr lang="ru-RU" sz="2100" dirty="0" err="1" smtClean="0">
                <a:latin typeface="Times New Roman" pitchFamily="18" charset="0"/>
                <a:cs typeface="Times New Roman" pitchFamily="18" charset="0"/>
              </a:rPr>
              <a:t>двухцветковый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1928804"/>
            <a:ext cx="3000360" cy="2000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929066"/>
            <a:ext cx="192882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Прямоугольник 16"/>
          <p:cNvSpPr/>
          <p:nvPr/>
        </p:nvSpPr>
        <p:spPr>
          <a:xfrm>
            <a:off x="2143108" y="4000504"/>
            <a:ext cx="3000396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Тюльпан </a:t>
            </a:r>
            <a:r>
              <a:rPr lang="ru-RU" sz="2100" b="1" dirty="0" err="1" smtClean="0">
                <a:latin typeface="Times New Roman" pitchFamily="18" charset="0"/>
                <a:cs typeface="Times New Roman" pitchFamily="18" charset="0"/>
              </a:rPr>
              <a:t>Шренка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, высота которого доходит до 40 см. Когда-то он попал в Европу и дал начало многочисленным культурным сортам.</a:t>
            </a:r>
            <a:r>
              <a:rPr lang="ru-RU" sz="2300" dirty="0" smtClean="0"/>
              <a:t> 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071547"/>
            <a:ext cx="1785950" cy="2757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Это наши фото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мастер\Desktop\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643050"/>
            <a:ext cx="3000396" cy="2286016"/>
          </a:xfrm>
          <a:prstGeom prst="rect">
            <a:avLst/>
          </a:prstGeom>
          <a:noFill/>
        </p:spPr>
      </p:pic>
      <p:pic>
        <p:nvPicPr>
          <p:cNvPr id="2051" name="Picture 3" descr="C:\Users\мастер\Desktop\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1643050"/>
            <a:ext cx="2252663" cy="2286016"/>
          </a:xfrm>
          <a:prstGeom prst="rect">
            <a:avLst/>
          </a:prstGeom>
          <a:noFill/>
        </p:spPr>
      </p:pic>
      <p:pic>
        <p:nvPicPr>
          <p:cNvPr id="2052" name="Picture 4" descr="C:\Users\мастер\Desktop\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0" y="3857628"/>
            <a:ext cx="2252664" cy="2214578"/>
          </a:xfrm>
          <a:prstGeom prst="rect">
            <a:avLst/>
          </a:prstGeom>
          <a:noFill/>
        </p:spPr>
      </p:pic>
      <p:pic>
        <p:nvPicPr>
          <p:cNvPr id="2053" name="Picture 5" descr="C:\Users\мастер\Desktop\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3929066"/>
            <a:ext cx="3000396" cy="2181225"/>
          </a:xfrm>
          <a:prstGeom prst="rect">
            <a:avLst/>
          </a:prstGeom>
          <a:noFill/>
        </p:spPr>
      </p:pic>
      <p:pic>
        <p:nvPicPr>
          <p:cNvPr id="2054" name="Picture 6" descr="C:\Users\мастер\Desktop\i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8" y="1643050"/>
            <a:ext cx="3000396" cy="2286016"/>
          </a:xfrm>
          <a:prstGeom prst="rect">
            <a:avLst/>
          </a:prstGeom>
          <a:noFill/>
        </p:spPr>
      </p:pic>
      <p:pic>
        <p:nvPicPr>
          <p:cNvPr id="2055" name="Picture 7" descr="C:\Users\мастер\Desktop\i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5008" y="3929066"/>
            <a:ext cx="3000396" cy="2181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994</TotalTime>
  <Words>800</Words>
  <Application>Microsoft Office PowerPoint</Application>
  <PresentationFormat>Экран (4:3)</PresentationFormat>
  <Paragraphs>96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Слайд 1</vt:lpstr>
      <vt:lpstr>Слайд 2</vt:lpstr>
      <vt:lpstr>Слайд 3</vt:lpstr>
      <vt:lpstr>Методы исследования:</vt:lpstr>
      <vt:lpstr>Степной тюльпан – предок голландской гордости</vt:lpstr>
      <vt:lpstr>И такие цветные тюльпаны бывают в поле</vt:lpstr>
      <vt:lpstr>Тюльпаны - гордость Калмыкии</vt:lpstr>
      <vt:lpstr>Виды тюльпанов, растущих в нашей степи</vt:lpstr>
      <vt:lpstr>Это наши фото.</vt:lpstr>
      <vt:lpstr> Причины исчезновения степных тюльпанов</vt:lpstr>
      <vt:lpstr>Слайд 11</vt:lpstr>
      <vt:lpstr>Результаты анкетирования  принимали участие учениц 6-х классов (всего 35 учениц)</vt:lpstr>
      <vt:lpstr>Тюльпаны – это наше богатство.  Сберечь это богатство – наша задача и долг.</vt:lpstr>
      <vt:lpstr>Слайд 14</vt:lpstr>
      <vt:lpstr>Наши рисунки и поделки на тему: «Сохраним тюльпан».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1</cp:lastModifiedBy>
  <cp:revision>145</cp:revision>
  <dcterms:created xsi:type="dcterms:W3CDTF">2014-01-27T10:08:34Z</dcterms:created>
  <dcterms:modified xsi:type="dcterms:W3CDTF">2020-04-23T16:22:51Z</dcterms:modified>
</cp:coreProperties>
</file>