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0"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8" d="100"/>
          <a:sy n="68" d="100"/>
        </p:scale>
        <p:origin x="-80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4/25/2020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4/25/2020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4/25/2020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4/25/2020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5736" y="1741059"/>
            <a:ext cx="10165773" cy="1825096"/>
          </a:xfrm>
        </p:spPr>
        <p:txBody>
          <a:bodyPr>
            <a:noAutofit/>
          </a:bodyPr>
          <a:lstStyle/>
          <a:p>
            <a:r>
              <a:rPr lang="ru-RU" sz="8800" b="1" dirty="0" smtClean="0">
                <a:effectLst>
                  <a:outerShdw blurRad="38100" dist="38100" dir="2700000" algn="tl">
                    <a:srgbClr val="000000">
                      <a:alpha val="43137"/>
                    </a:srgbClr>
                  </a:outerShdw>
                </a:effectLst>
              </a:rPr>
              <a:t>биотехнологии</a:t>
            </a:r>
            <a:endParaRPr lang="ru-RU" sz="88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8513618" y="5294746"/>
            <a:ext cx="3429000" cy="1563254"/>
          </a:xfrm>
        </p:spPr>
        <p:txBody>
          <a:bodyPr>
            <a:normAutofit/>
          </a:bodyPr>
          <a:lstStyle/>
          <a:p>
            <a:r>
              <a:rPr lang="ru-RU" dirty="0" smtClean="0">
                <a:effectLst>
                  <a:outerShdw blurRad="38100" dist="38100" dir="2700000" algn="tl">
                    <a:srgbClr val="000000">
                      <a:alpha val="43137"/>
                    </a:srgbClr>
                  </a:outerShdw>
                </a:effectLst>
              </a:rPr>
              <a:t>Выполнила </a:t>
            </a:r>
          </a:p>
          <a:p>
            <a:r>
              <a:rPr lang="ru-RU" dirty="0">
                <a:effectLst>
                  <a:outerShdw blurRad="38100" dist="38100" dir="2700000" algn="tl">
                    <a:srgbClr val="000000">
                      <a:alpha val="43137"/>
                    </a:srgbClr>
                  </a:outerShdw>
                </a:effectLst>
              </a:rPr>
              <a:t>у</a:t>
            </a:r>
            <a:r>
              <a:rPr lang="ru-RU" dirty="0" smtClean="0">
                <a:effectLst>
                  <a:outerShdw blurRad="38100" dist="38100" dir="2700000" algn="tl">
                    <a:srgbClr val="000000">
                      <a:alpha val="43137"/>
                    </a:srgbClr>
                  </a:outerShdw>
                </a:effectLst>
              </a:rPr>
              <a:t>ченица </a:t>
            </a:r>
            <a:r>
              <a:rPr lang="ru-RU" dirty="0" smtClean="0">
                <a:effectLst>
                  <a:outerShdw blurRad="38100" dist="38100" dir="2700000" algn="tl">
                    <a:srgbClr val="000000">
                      <a:alpha val="43137"/>
                    </a:srgbClr>
                  </a:outerShdw>
                </a:effectLst>
              </a:rPr>
              <a:t>9</a:t>
            </a:r>
            <a:r>
              <a:rPr lang="ru-RU" dirty="0" smtClean="0">
                <a:effectLst>
                  <a:outerShdw blurRad="38100" dist="38100" dir="2700000" algn="tl">
                    <a:srgbClr val="000000">
                      <a:alpha val="43137"/>
                    </a:srgbClr>
                  </a:outerShdw>
                </a:effectLst>
              </a:rPr>
              <a:t>«б</a:t>
            </a:r>
            <a:r>
              <a:rPr lang="ru-RU" smtClean="0">
                <a:effectLst>
                  <a:outerShdw blurRad="38100" dist="38100" dir="2700000" algn="tl">
                    <a:srgbClr val="000000">
                      <a:alpha val="43137"/>
                    </a:srgbClr>
                  </a:outerShdw>
                </a:effectLst>
              </a:rPr>
              <a:t>» </a:t>
            </a:r>
            <a:r>
              <a:rPr lang="ru-RU" smtClean="0">
                <a:effectLst>
                  <a:outerShdw blurRad="38100" dist="38100" dir="2700000" algn="tl">
                    <a:srgbClr val="000000">
                      <a:alpha val="43137"/>
                    </a:srgbClr>
                  </a:outerShdw>
                </a:effectLst>
              </a:rPr>
              <a:t>класса Некрашевич </a:t>
            </a:r>
            <a:r>
              <a:rPr lang="ru-RU" dirty="0" err="1" smtClean="0">
                <a:effectLst>
                  <a:outerShdw blurRad="38100" dist="38100" dir="2700000" algn="tl">
                    <a:srgbClr val="000000">
                      <a:alpha val="43137"/>
                    </a:srgbClr>
                  </a:outerShdw>
                </a:effectLst>
              </a:rPr>
              <a:t>Татьяня</a:t>
            </a:r>
            <a:endParaRPr lang="ru-RU"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019039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036" y="1174174"/>
            <a:ext cx="12004964" cy="6826826"/>
          </a:xfrm>
        </p:spPr>
        <p:txBody>
          <a:bodyPr>
            <a:noAutofit/>
          </a:bodyPr>
          <a:lstStyle/>
          <a:p>
            <a:pPr algn="l"/>
            <a:r>
              <a:rPr lang="ru-RU" sz="3200" b="1" cap="none" dirty="0" smtClean="0">
                <a:effectLst>
                  <a:outerShdw blurRad="38100" dist="38100" dir="2700000" algn="tl">
                    <a:srgbClr val="000000">
                      <a:alpha val="43137"/>
                    </a:srgbClr>
                  </a:outerShdw>
                </a:effectLst>
              </a:rPr>
              <a:t>Биотехнология</a:t>
            </a:r>
            <a:r>
              <a:rPr lang="ru-RU" sz="3200" b="1" cap="none" dirty="0" smtClean="0"/>
              <a:t> </a:t>
            </a:r>
            <a:r>
              <a:rPr lang="ru-RU" sz="3200" cap="none" dirty="0" smtClean="0"/>
              <a:t>— это использование живых систем, клеток, организмов для практических нужд человека. То есть использование современной науки для манипуляции с живыми объектами, чтобы получить некую выгоду и улучшить жизнь человека. </a:t>
            </a:r>
            <a:br>
              <a:rPr lang="ru-RU" sz="3200" cap="none" dirty="0" smtClean="0"/>
            </a:br>
            <a:r>
              <a:rPr lang="ru-RU" sz="2400" cap="none" dirty="0"/>
              <a:t/>
            </a:r>
            <a:br>
              <a:rPr lang="ru-RU" sz="2400" cap="none" dirty="0"/>
            </a:br>
            <a:r>
              <a:rPr lang="ru-RU" sz="2400" cap="none" dirty="0" smtClean="0"/>
              <a:t>Биотехнология отталкивается от потребностей. Например, не зря люди ездят на север и изучают гейзеры. Они понимают, что 10 лет могут искать и ничего не найти. Но они всё равно это делают, потому что рано или поздно найдут какую-нибудь бактерию, которая позволит делать дешёвое </a:t>
            </a:r>
            <a:r>
              <a:rPr lang="ru-RU" sz="2400" cap="none" dirty="0" err="1" smtClean="0"/>
              <a:t>биотопливо</a:t>
            </a:r>
            <a:r>
              <a:rPr lang="ru-RU" sz="2400" cap="none" dirty="0" smtClean="0"/>
              <a:t>, используя один ген этой бактерии. Так или иначе каждый человек, когда занимается наукой, надеется её применить .</a:t>
            </a:r>
            <a:endParaRPr lang="ru-RU" sz="2400" cap="none" dirty="0"/>
          </a:p>
        </p:txBody>
      </p:sp>
      <p:pic>
        <p:nvPicPr>
          <p:cNvPr id="5" name="Рисунок 4"/>
          <p:cNvPicPr>
            <a:picLocks noChangeAspect="1"/>
          </p:cNvPicPr>
          <p:nvPr/>
        </p:nvPicPr>
        <p:blipFill>
          <a:blip r:embed="rId2"/>
          <a:stretch>
            <a:fillRect/>
          </a:stretch>
        </p:blipFill>
        <p:spPr>
          <a:xfrm>
            <a:off x="4131727" y="77933"/>
            <a:ext cx="4115581" cy="2192482"/>
          </a:xfrm>
          <a:prstGeom prst="rect">
            <a:avLst/>
          </a:prstGeom>
        </p:spPr>
      </p:pic>
    </p:spTree>
    <p:extLst>
      <p:ext uri="{BB962C8B-B14F-4D97-AF65-F5344CB8AC3E}">
        <p14:creationId xmlns:p14="http://schemas.microsoft.com/office/powerpoint/2010/main" xmlns="" val="419817831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467" y="254770"/>
            <a:ext cx="10820399" cy="638849"/>
          </a:xfrm>
        </p:spPr>
        <p:txBody>
          <a:bodyPr>
            <a:normAutofit fontScale="90000"/>
          </a:bodyPr>
          <a:lstStyle/>
          <a:p>
            <a:r>
              <a:rPr lang="ru-RU" dirty="0"/>
              <a:t>Промышленная биотехнология </a:t>
            </a:r>
          </a:p>
        </p:txBody>
      </p:sp>
      <p:sp>
        <p:nvSpPr>
          <p:cNvPr id="3" name="Текст 2"/>
          <p:cNvSpPr>
            <a:spLocks noGrp="1"/>
          </p:cNvSpPr>
          <p:nvPr>
            <p:ph type="body" idx="1"/>
          </p:nvPr>
        </p:nvSpPr>
        <p:spPr>
          <a:xfrm>
            <a:off x="525702" y="1293477"/>
            <a:ext cx="6789497" cy="2686339"/>
          </a:xfrm>
        </p:spPr>
        <p:txBody>
          <a:bodyPr>
            <a:noAutofit/>
          </a:bodyPr>
          <a:lstStyle/>
          <a:p>
            <a:pPr algn="l"/>
            <a:r>
              <a:rPr lang="ru-RU" sz="2400" dirty="0">
                <a:solidFill>
                  <a:schemeClr val="tx1"/>
                </a:solidFill>
              </a:rPr>
              <a:t>В этом направлении можно выделить как разновидность красную биотехнологию (медицину). Она считается самой важной сферой применения биотехнологий. Все большую роль они играют при разработке медикаментов (в частности, для лечения рака). Большое значение биотехнологии имеют также в диагностике. Они применяются, например, при создании биосенсоров, чипов ДНК. В Австрии красная биотехнология сегодня пользуется заслуженным признанием. Она даже считается двигателем развития остальных </a:t>
            </a:r>
            <a:r>
              <a:rPr lang="ru-RU" sz="2400" dirty="0" smtClean="0">
                <a:solidFill>
                  <a:schemeClr val="tx1"/>
                </a:solidFill>
              </a:rPr>
              <a:t>отраслей.</a:t>
            </a:r>
            <a:endParaRPr lang="ru-RU" sz="2400" dirty="0">
              <a:solidFill>
                <a:schemeClr val="tx1"/>
              </a:solidFill>
            </a:endParaRPr>
          </a:p>
        </p:txBody>
      </p:sp>
      <p:pic>
        <p:nvPicPr>
          <p:cNvPr id="4" name="Рисунок 3"/>
          <p:cNvPicPr>
            <a:picLocks noChangeAspect="1"/>
          </p:cNvPicPr>
          <p:nvPr/>
        </p:nvPicPr>
        <p:blipFill>
          <a:blip r:embed="rId2"/>
          <a:stretch>
            <a:fillRect/>
          </a:stretch>
        </p:blipFill>
        <p:spPr>
          <a:xfrm>
            <a:off x="7621568" y="1434812"/>
            <a:ext cx="4223298" cy="4445577"/>
          </a:xfrm>
          <a:prstGeom prst="rect">
            <a:avLst/>
          </a:prstGeom>
        </p:spPr>
      </p:pic>
      <p:sp>
        <p:nvSpPr>
          <p:cNvPr id="5" name="TextBox 4"/>
          <p:cNvSpPr txBox="1"/>
          <p:nvPr/>
        </p:nvSpPr>
        <p:spPr>
          <a:xfrm>
            <a:off x="914400" y="770257"/>
            <a:ext cx="4769254" cy="523220"/>
          </a:xfrm>
          <a:prstGeom prst="rect">
            <a:avLst/>
          </a:prstGeom>
          <a:noFill/>
        </p:spPr>
        <p:txBody>
          <a:bodyPr wrap="none" rtlCol="0">
            <a:spAutoFit/>
          </a:bodyPr>
          <a:lstStyle/>
          <a:p>
            <a:r>
              <a:rPr lang="ru-RU" sz="2800" b="1" dirty="0" smtClean="0"/>
              <a:t>Красная биотехнология. </a:t>
            </a:r>
            <a:endParaRPr lang="ru-RU" sz="2800" b="1" dirty="0"/>
          </a:p>
        </p:txBody>
      </p:sp>
    </p:spTree>
    <p:extLst>
      <p:ext uri="{BB962C8B-B14F-4D97-AF65-F5344CB8AC3E}">
        <p14:creationId xmlns:p14="http://schemas.microsoft.com/office/powerpoint/2010/main" xmlns="" val="63551365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645" y="3221182"/>
            <a:ext cx="11937424" cy="3366652"/>
          </a:xfrm>
        </p:spPr>
        <p:txBody>
          <a:bodyPr>
            <a:noAutofit/>
          </a:bodyPr>
          <a:lstStyle/>
          <a:p>
            <a:pPr algn="l"/>
            <a:r>
              <a:rPr lang="ru-RU" sz="2000" cap="none" dirty="0" smtClean="0"/>
              <a:t>Переходим к следующей разновидности промышленной биотехнологии. Это биотехнология зеленая. Она используется, когда осуществляется селекция. Биотехнология эта предоставляет сегодня особые методы, с помощью которых разрабатываются средства противодействия против гербицидов, вирусов, грибков, насекомых. Все это также очень </a:t>
            </a:r>
            <a:r>
              <a:rPr lang="ru-RU" sz="2000" cap="none" dirty="0"/>
              <a:t>важно. </a:t>
            </a:r>
            <a:r>
              <a:rPr lang="ru-RU" sz="2000" cap="none" dirty="0" smtClean="0"/>
              <a:t/>
            </a:r>
            <a:br>
              <a:rPr lang="ru-RU" sz="2000" cap="none" dirty="0" smtClean="0"/>
            </a:br>
            <a:r>
              <a:rPr lang="ru-RU" sz="2000" cap="none" dirty="0"/>
              <a:t/>
            </a:r>
            <a:br>
              <a:rPr lang="ru-RU" sz="2000" cap="none" dirty="0"/>
            </a:br>
            <a:r>
              <a:rPr lang="ru-RU" sz="2000" cap="none" dirty="0"/>
              <a:t>Для области зеленой биотехнологии особое значение имеет генная инженерия. С помощью нее создаются предпосылки для переноса генов одного вида растений на другие, и таким образом ученые могут влиять на развитие устойчивых характеристик и свойств. </a:t>
            </a:r>
            <a:r>
              <a:rPr lang="ru-RU" sz="2000" cap="none" dirty="0" smtClean="0"/>
              <a:t/>
            </a:r>
            <a:br>
              <a:rPr lang="ru-RU" sz="2000" cap="none" dirty="0" smtClean="0"/>
            </a:br>
            <a:r>
              <a:rPr lang="ru-RU" sz="2000" cap="none" dirty="0" smtClean="0"/>
              <a:t>Серая </a:t>
            </a:r>
            <a:r>
              <a:rPr lang="ru-RU" sz="2000" cap="none" dirty="0"/>
              <a:t>биотехнология используется для охраны окружающей среды. Ее методы применяются для очистки канализационных стоков, санации почв, очистки газов и отработанного воздуха, для переработки отходов. </a:t>
            </a:r>
          </a:p>
        </p:txBody>
      </p:sp>
      <p:pic>
        <p:nvPicPr>
          <p:cNvPr id="3" name="Рисунок 2"/>
          <p:cNvPicPr>
            <a:picLocks noChangeAspect="1"/>
          </p:cNvPicPr>
          <p:nvPr/>
        </p:nvPicPr>
        <p:blipFill>
          <a:blip r:embed="rId2"/>
          <a:stretch>
            <a:fillRect/>
          </a:stretch>
        </p:blipFill>
        <p:spPr>
          <a:xfrm>
            <a:off x="2767556" y="225159"/>
            <a:ext cx="4261783" cy="2837130"/>
          </a:xfrm>
          <a:prstGeom prst="rect">
            <a:avLst/>
          </a:prstGeom>
        </p:spPr>
      </p:pic>
      <p:sp>
        <p:nvSpPr>
          <p:cNvPr id="4" name="TextBox 3"/>
          <p:cNvSpPr txBox="1"/>
          <p:nvPr/>
        </p:nvSpPr>
        <p:spPr>
          <a:xfrm>
            <a:off x="7469347" y="1120504"/>
            <a:ext cx="3207929" cy="954107"/>
          </a:xfrm>
          <a:prstGeom prst="rect">
            <a:avLst/>
          </a:prstGeom>
          <a:noFill/>
        </p:spPr>
        <p:txBody>
          <a:bodyPr wrap="none" rtlCol="0">
            <a:spAutoFit/>
          </a:bodyPr>
          <a:lstStyle/>
          <a:p>
            <a:r>
              <a:rPr lang="ru-RU" sz="2800" b="1" dirty="0" smtClean="0"/>
              <a:t>Зеленая и серая</a:t>
            </a:r>
          </a:p>
          <a:p>
            <a:r>
              <a:rPr lang="ru-RU" sz="2800" b="1" dirty="0" smtClean="0"/>
              <a:t> биотехнологии.</a:t>
            </a:r>
            <a:endParaRPr lang="ru-RU" sz="2800" b="1" dirty="0"/>
          </a:p>
        </p:txBody>
      </p:sp>
    </p:spTree>
    <p:extLst>
      <p:ext uri="{BB962C8B-B14F-4D97-AF65-F5344CB8AC3E}">
        <p14:creationId xmlns:p14="http://schemas.microsoft.com/office/powerpoint/2010/main" xmlns="" val="363195558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745" y="1163782"/>
            <a:ext cx="8610600" cy="5164282"/>
          </a:xfrm>
        </p:spPr>
        <p:txBody>
          <a:bodyPr>
            <a:normAutofit fontScale="90000"/>
          </a:bodyPr>
          <a:lstStyle/>
          <a:p>
            <a:pPr algn="l"/>
            <a:r>
              <a:rPr lang="ru-RU" sz="2700" cap="none" dirty="0" smtClean="0"/>
              <a:t>Существует и белая биотехнология, которая охватывает сферу использования в химической промышленности. Биотехнологические методы в данном случае применяются для безопасного с экологической точки зрения и эффективного производства ферментов, антибиотиков, аминокислот, витаминов, а также алкоголя. </a:t>
            </a:r>
            <a:br>
              <a:rPr lang="ru-RU" sz="2700" cap="none" dirty="0" smtClean="0"/>
            </a:br>
            <a:r>
              <a:rPr lang="ru-RU" sz="2700" cap="none" dirty="0"/>
              <a:t/>
            </a:r>
            <a:br>
              <a:rPr lang="ru-RU" sz="2700" cap="none" dirty="0"/>
            </a:br>
            <a:r>
              <a:rPr lang="ru-RU" sz="2700" cap="none" dirty="0" smtClean="0"/>
              <a:t>И наконец, последняя разновидность. Синяя биотехнология основана на техническом применении различных организмов, а также процессов морской биологии. В этом случае в центре исследований - биологические организмы, населяющие мировой океан</a:t>
            </a:r>
            <a:r>
              <a:rPr lang="ru-RU" dirty="0" smtClean="0"/>
              <a:t>. </a:t>
            </a:r>
            <a:endParaRPr lang="ru-RU" dirty="0"/>
          </a:p>
        </p:txBody>
      </p:sp>
      <p:sp>
        <p:nvSpPr>
          <p:cNvPr id="3" name="TextBox 2"/>
          <p:cNvSpPr txBox="1"/>
          <p:nvPr/>
        </p:nvSpPr>
        <p:spPr>
          <a:xfrm>
            <a:off x="3044536" y="640562"/>
            <a:ext cx="5633273" cy="523220"/>
          </a:xfrm>
          <a:prstGeom prst="rect">
            <a:avLst/>
          </a:prstGeom>
          <a:noFill/>
        </p:spPr>
        <p:txBody>
          <a:bodyPr wrap="none" rtlCol="0">
            <a:spAutoFit/>
          </a:bodyPr>
          <a:lstStyle/>
          <a:p>
            <a:r>
              <a:rPr lang="ru-RU" sz="2800" b="1" dirty="0" smtClean="0"/>
              <a:t>Белая и синяя биотехнологии.</a:t>
            </a:r>
            <a:endParaRPr lang="ru-RU" sz="2800" b="1" dirty="0"/>
          </a:p>
        </p:txBody>
      </p:sp>
      <p:pic>
        <p:nvPicPr>
          <p:cNvPr id="4" name="Рисунок 3"/>
          <p:cNvPicPr>
            <a:picLocks noChangeAspect="1"/>
          </p:cNvPicPr>
          <p:nvPr/>
        </p:nvPicPr>
        <p:blipFill>
          <a:blip r:embed="rId2"/>
          <a:stretch>
            <a:fillRect/>
          </a:stretch>
        </p:blipFill>
        <p:spPr>
          <a:xfrm>
            <a:off x="7969827" y="1762557"/>
            <a:ext cx="4125191" cy="3318597"/>
          </a:xfrm>
          <a:prstGeom prst="rect">
            <a:avLst/>
          </a:prstGeom>
        </p:spPr>
      </p:pic>
    </p:spTree>
    <p:extLst>
      <p:ext uri="{BB962C8B-B14F-4D97-AF65-F5344CB8AC3E}">
        <p14:creationId xmlns:p14="http://schemas.microsoft.com/office/powerpoint/2010/main" xmlns="" val="229200925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314" y="0"/>
            <a:ext cx="10820399" cy="898622"/>
          </a:xfrm>
        </p:spPr>
        <p:txBody>
          <a:bodyPr>
            <a:normAutofit/>
          </a:bodyPr>
          <a:lstStyle/>
          <a:p>
            <a:r>
              <a:rPr lang="ru-RU" dirty="0"/>
              <a:t>Клеточная </a:t>
            </a:r>
            <a:r>
              <a:rPr lang="ru-RU" dirty="0" smtClean="0"/>
              <a:t>инженерия.</a:t>
            </a:r>
            <a:endParaRPr lang="ru-RU" dirty="0"/>
          </a:p>
        </p:txBody>
      </p:sp>
      <p:sp>
        <p:nvSpPr>
          <p:cNvPr id="3" name="Текст 2"/>
          <p:cNvSpPr>
            <a:spLocks noGrp="1"/>
          </p:cNvSpPr>
          <p:nvPr>
            <p:ph type="body" idx="1"/>
          </p:nvPr>
        </p:nvSpPr>
        <p:spPr>
          <a:xfrm>
            <a:off x="694268" y="768928"/>
            <a:ext cx="10490200" cy="2581564"/>
          </a:xfrm>
        </p:spPr>
        <p:txBody>
          <a:bodyPr>
            <a:noAutofit/>
          </a:bodyPr>
          <a:lstStyle/>
          <a:p>
            <a:pPr algn="l"/>
            <a:r>
              <a:rPr lang="ru-RU" sz="2400" dirty="0">
                <a:solidFill>
                  <a:schemeClr val="tx1"/>
                </a:solidFill>
              </a:rPr>
              <a:t>Она занимается получением гибридов, клонированием, изучением клеточных механизмов, "гибридными" клетками, составлением генетических карт. Начало ее относят к 1960 годам, когда появился метод гибридизации клеток соматических. Уже были усовершенствованы к этому времени способы культивирования, возникли и способы выращивания тканей. Соматическую гибридизацию, при которой гибриды создаются без участия полового процесса, сегодня проводят, культивируя различные клетки линий одного вида или используя клетки разных видов. </a:t>
            </a:r>
          </a:p>
        </p:txBody>
      </p:sp>
      <p:pic>
        <p:nvPicPr>
          <p:cNvPr id="4" name="Рисунок 3"/>
          <p:cNvPicPr>
            <a:picLocks noChangeAspect="1"/>
          </p:cNvPicPr>
          <p:nvPr/>
        </p:nvPicPr>
        <p:blipFill>
          <a:blip r:embed="rId2"/>
          <a:stretch>
            <a:fillRect/>
          </a:stretch>
        </p:blipFill>
        <p:spPr>
          <a:xfrm>
            <a:off x="4165696" y="3835544"/>
            <a:ext cx="3877541" cy="2908156"/>
          </a:xfrm>
          <a:prstGeom prst="rect">
            <a:avLst/>
          </a:prstGeom>
        </p:spPr>
      </p:pic>
    </p:spTree>
    <p:extLst>
      <p:ext uri="{BB962C8B-B14F-4D97-AF65-F5344CB8AC3E}">
        <p14:creationId xmlns:p14="http://schemas.microsoft.com/office/powerpoint/2010/main" xmlns="" val="86687198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185" y="67734"/>
            <a:ext cx="10820399" cy="701194"/>
          </a:xfrm>
        </p:spPr>
        <p:txBody>
          <a:bodyPr>
            <a:normAutofit/>
          </a:bodyPr>
          <a:lstStyle/>
          <a:p>
            <a:pPr algn="l"/>
            <a:r>
              <a:rPr lang="ru-RU" dirty="0"/>
              <a:t>Генная </a:t>
            </a:r>
            <a:r>
              <a:rPr lang="ru-RU" dirty="0" smtClean="0"/>
              <a:t>инженерия</a:t>
            </a:r>
            <a:endParaRPr lang="ru-RU" dirty="0"/>
          </a:p>
        </p:txBody>
      </p:sp>
      <p:sp>
        <p:nvSpPr>
          <p:cNvPr id="3" name="Текст 2"/>
          <p:cNvSpPr>
            <a:spLocks noGrp="1"/>
          </p:cNvSpPr>
          <p:nvPr>
            <p:ph type="body" idx="1"/>
          </p:nvPr>
        </p:nvSpPr>
        <p:spPr>
          <a:xfrm>
            <a:off x="155864" y="768928"/>
            <a:ext cx="10766521" cy="2966027"/>
          </a:xfrm>
        </p:spPr>
        <p:txBody>
          <a:bodyPr>
            <a:noAutofit/>
          </a:bodyPr>
          <a:lstStyle/>
          <a:p>
            <a:pPr algn="l"/>
            <a:r>
              <a:rPr lang="ru-RU" sz="2000" dirty="0">
                <a:solidFill>
                  <a:schemeClr val="tx1"/>
                </a:solidFill>
              </a:rPr>
              <a:t>Появившись в начале 1970 годов, генная инженерия сегодня добилась значительных успехов. Ее методы преобразуют клетки млекопитающих, дрожжей, бактерий в настоящие "фабрики" для производства любого белка. Такое достижение науки предоставляет возможность детально изучить функции и структуру белков для того, чтобы использовать их как лекарственные </a:t>
            </a:r>
            <a:r>
              <a:rPr lang="ru-RU" sz="2000" dirty="0" smtClean="0">
                <a:solidFill>
                  <a:schemeClr val="tx1"/>
                </a:solidFill>
              </a:rPr>
              <a:t>средства.</a:t>
            </a:r>
          </a:p>
          <a:p>
            <a:pPr algn="l"/>
            <a:r>
              <a:rPr lang="ru-RU" sz="2000" dirty="0">
                <a:solidFill>
                  <a:schemeClr val="tx1"/>
                </a:solidFill>
              </a:rPr>
              <a:t>Основы биотехнологии сегодня широко применяются. Кишечная палочка, например, стала в наше время поставщиком важных гормонов </a:t>
            </a:r>
            <a:r>
              <a:rPr lang="ru-RU" sz="2000" dirty="0" err="1">
                <a:solidFill>
                  <a:schemeClr val="tx1"/>
                </a:solidFill>
              </a:rPr>
              <a:t>соматотропина</a:t>
            </a:r>
            <a:r>
              <a:rPr lang="ru-RU" sz="2000" dirty="0">
                <a:solidFill>
                  <a:schemeClr val="tx1"/>
                </a:solidFill>
              </a:rPr>
              <a:t> и инсулина. Прикладная генная инженерия ставит перед собой цель конструирования рекомбинантных молекул ДНК. При внедрении в определенный генетический аппарат они могут придавать организму полезные для человека свойства. К примеру, можно получать "биологические реакторы", то есть животные, растения и микроорганизмы, которые продуцировали бы вещества, фармакологически важные для человека. Достижения биотехнологии привели к возможности выведения пород животных и сортов растений с признаками, ценными для людей. С помощью методов генной инженерии можно осуществлять генетическую паспортизацию, создавать ДНК-вакцины, диагностировать различные генетические заболевания и др. </a:t>
            </a:r>
          </a:p>
        </p:txBody>
      </p:sp>
      <p:pic>
        <p:nvPicPr>
          <p:cNvPr id="4" name="Рисунок 3"/>
          <p:cNvPicPr>
            <a:picLocks noChangeAspect="1"/>
          </p:cNvPicPr>
          <p:nvPr/>
        </p:nvPicPr>
        <p:blipFill>
          <a:blip r:embed="rId2"/>
          <a:stretch>
            <a:fillRect/>
          </a:stretch>
        </p:blipFill>
        <p:spPr>
          <a:xfrm>
            <a:off x="9327560" y="4941483"/>
            <a:ext cx="2687602" cy="1677526"/>
          </a:xfrm>
          <a:prstGeom prst="rect">
            <a:avLst/>
          </a:prstGeom>
        </p:spPr>
      </p:pic>
    </p:spTree>
    <p:extLst>
      <p:ext uri="{BB962C8B-B14F-4D97-AF65-F5344CB8AC3E}">
        <p14:creationId xmlns:p14="http://schemas.microsoft.com/office/powerpoint/2010/main" xmlns="" val="116538802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736" y="228599"/>
            <a:ext cx="10758055" cy="3138054"/>
          </a:xfrm>
        </p:spPr>
        <p:txBody>
          <a:bodyPr>
            <a:noAutofit/>
          </a:bodyPr>
          <a:lstStyle/>
          <a:p>
            <a:r>
              <a:rPr lang="ru-RU" sz="2000" cap="none" dirty="0" smtClean="0"/>
              <a:t>Современные биотехнологии немыслимы без клонирования. Опыты, связанные с пересадкой ядер различных соматических клеток в </a:t>
            </a:r>
            <a:r>
              <a:rPr lang="ru-RU" sz="2000" cap="none" dirty="0" err="1" smtClean="0"/>
              <a:t>энуклеированные</a:t>
            </a:r>
            <a:r>
              <a:rPr lang="ru-RU" sz="2000" cap="none" dirty="0" smtClean="0"/>
              <a:t> (то есть лишенные ядра) яйцеклетки животных с дальнейшим выращиванием во взрослый организм получившегося зародыша ведутся уже не одно десятилетие. Однако они получили очень широкую известность с конца 20 века. Сегодня мы называем такие опыты клонированием животных. </a:t>
            </a:r>
            <a:br>
              <a:rPr lang="ru-RU" sz="2000" cap="none" dirty="0" smtClean="0"/>
            </a:br>
            <a:r>
              <a:rPr lang="ru-RU" sz="2000" cap="none" dirty="0" smtClean="0"/>
              <a:t>Мало кому не знакома сегодня овечка </a:t>
            </a:r>
            <a:r>
              <a:rPr lang="ru-RU" sz="2000" cap="none" dirty="0"/>
              <a:t>Д</a:t>
            </a:r>
            <a:r>
              <a:rPr lang="ru-RU" sz="2000" cap="none" dirty="0" smtClean="0"/>
              <a:t>олли. В 1996 году около </a:t>
            </a:r>
            <a:r>
              <a:rPr lang="ru-RU" sz="2000" cap="none" dirty="0"/>
              <a:t>Э</a:t>
            </a:r>
            <a:r>
              <a:rPr lang="ru-RU" sz="2000" cap="none" dirty="0" smtClean="0"/>
              <a:t>динбурга (</a:t>
            </a:r>
            <a:r>
              <a:rPr lang="ru-RU" sz="2000" cap="none" dirty="0"/>
              <a:t>Ш</a:t>
            </a:r>
            <a:r>
              <a:rPr lang="ru-RU" sz="2000" cap="none" dirty="0" smtClean="0"/>
              <a:t>отландия) в </a:t>
            </a:r>
            <a:r>
              <a:rPr lang="ru-RU" sz="2000" cap="none" dirty="0" err="1"/>
              <a:t>Р</a:t>
            </a:r>
            <a:r>
              <a:rPr lang="ru-RU" sz="2000" cap="none" dirty="0" err="1" smtClean="0"/>
              <a:t>ослинском</a:t>
            </a:r>
            <a:r>
              <a:rPr lang="ru-RU" sz="2000" cap="none" dirty="0" smtClean="0"/>
              <a:t> институте было осуществлено первое клонирование млекопитающего, которое осуществилось из клетки взрослого организма. Именно овечка </a:t>
            </a:r>
            <a:r>
              <a:rPr lang="ru-RU" sz="2000" cap="none" dirty="0"/>
              <a:t>Д</a:t>
            </a:r>
            <a:r>
              <a:rPr lang="ru-RU" sz="2000" cap="none" dirty="0" smtClean="0"/>
              <a:t>олли стала первым таким клоном. </a:t>
            </a:r>
            <a:endParaRPr lang="ru-RU" sz="2000" cap="none" dirty="0"/>
          </a:p>
        </p:txBody>
      </p:sp>
      <p:pic>
        <p:nvPicPr>
          <p:cNvPr id="3" name="Рисунок 2"/>
          <p:cNvPicPr>
            <a:picLocks noChangeAspect="1"/>
          </p:cNvPicPr>
          <p:nvPr/>
        </p:nvPicPr>
        <p:blipFill>
          <a:blip r:embed="rId2"/>
          <a:stretch>
            <a:fillRect/>
          </a:stretch>
        </p:blipFill>
        <p:spPr>
          <a:xfrm>
            <a:off x="703984" y="3290887"/>
            <a:ext cx="5166542" cy="3338513"/>
          </a:xfrm>
          <a:prstGeom prst="rect">
            <a:avLst/>
          </a:prstGeom>
        </p:spPr>
      </p:pic>
      <p:pic>
        <p:nvPicPr>
          <p:cNvPr id="4" name="Рисунок 3"/>
          <p:cNvPicPr>
            <a:picLocks noChangeAspect="1"/>
          </p:cNvPicPr>
          <p:nvPr/>
        </p:nvPicPr>
        <p:blipFill>
          <a:blip r:embed="rId3"/>
          <a:stretch>
            <a:fillRect/>
          </a:stretch>
        </p:blipFill>
        <p:spPr>
          <a:xfrm>
            <a:off x="6177201" y="3290887"/>
            <a:ext cx="5639569" cy="3172258"/>
          </a:xfrm>
          <a:prstGeom prst="rect">
            <a:avLst/>
          </a:prstGeom>
        </p:spPr>
      </p:pic>
    </p:spTree>
    <p:extLst>
      <p:ext uri="{BB962C8B-B14F-4D97-AF65-F5344CB8AC3E}">
        <p14:creationId xmlns:p14="http://schemas.microsoft.com/office/powerpoint/2010/main" xmlns="" val="212600360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9576" y="1531345"/>
            <a:ext cx="8115759" cy="4124382"/>
          </a:xfrm>
        </p:spPr>
        <p:txBody>
          <a:bodyPr>
            <a:normAutofit fontScale="90000"/>
          </a:bodyPr>
          <a:lstStyle/>
          <a:p>
            <a:pPr algn="l"/>
            <a:r>
              <a:rPr lang="ru-RU" sz="3200" dirty="0"/>
              <a:t>Биотехнология получила мощный толчок к развитию благодаря работам исследователя из Франции </a:t>
            </a:r>
            <a:r>
              <a:rPr lang="ru-RU" sz="3200" b="1" dirty="0">
                <a:effectLst>
                  <a:outerShdw blurRad="38100" dist="38100" dir="2700000" algn="tl">
                    <a:srgbClr val="000000">
                      <a:alpha val="43137"/>
                    </a:srgbClr>
                  </a:outerShdw>
                </a:effectLst>
              </a:rPr>
              <a:t>Луи Пастера </a:t>
            </a:r>
            <a:r>
              <a:rPr lang="ru-RU" sz="3200" dirty="0"/>
              <a:t>(годы жизни - 1822-1895). Он является основоположником </a:t>
            </a:r>
            <a:r>
              <a:rPr lang="ru-RU" sz="3200" dirty="0" smtClean="0"/>
              <a:t/>
            </a:r>
            <a:br>
              <a:rPr lang="ru-RU" sz="3200" dirty="0" smtClean="0"/>
            </a:br>
            <a:r>
              <a:rPr lang="ru-RU" sz="3200" dirty="0" smtClean="0"/>
              <a:t>современной иммунологии, микробиологии</a:t>
            </a:r>
            <a:r>
              <a:rPr lang="ru-RU" dirty="0"/>
              <a:t> </a:t>
            </a:r>
            <a:r>
              <a:rPr lang="ru-RU" sz="3600" dirty="0" smtClean="0"/>
              <a:t>и биотехнологий</a:t>
            </a:r>
            <a:r>
              <a:rPr lang="ru-RU" dirty="0" smtClean="0"/>
              <a:t>.</a:t>
            </a:r>
            <a:endParaRPr lang="ru-RU" dirty="0"/>
          </a:p>
        </p:txBody>
      </p:sp>
      <p:pic>
        <p:nvPicPr>
          <p:cNvPr id="3" name="Рисунок 2"/>
          <p:cNvPicPr>
            <a:picLocks noChangeAspect="1"/>
          </p:cNvPicPr>
          <p:nvPr/>
        </p:nvPicPr>
        <p:blipFill>
          <a:blip r:embed="rId2"/>
          <a:stretch>
            <a:fillRect/>
          </a:stretch>
        </p:blipFill>
        <p:spPr>
          <a:xfrm>
            <a:off x="201976" y="959902"/>
            <a:ext cx="3657600" cy="4695825"/>
          </a:xfrm>
          <a:prstGeom prst="rect">
            <a:avLst/>
          </a:prstGeom>
        </p:spPr>
      </p:pic>
    </p:spTree>
    <p:extLst>
      <p:ext uri="{BB962C8B-B14F-4D97-AF65-F5344CB8AC3E}">
        <p14:creationId xmlns:p14="http://schemas.microsoft.com/office/powerpoint/2010/main" xmlns="" val="46105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След самолета</Template>
  <TotalTime>86</TotalTime>
  <Words>546</Words>
  <Application>Microsoft Office PowerPoint</Application>
  <PresentationFormat>Произвольный</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След самолета</vt:lpstr>
      <vt:lpstr>биотехнологии</vt:lpstr>
      <vt:lpstr>Биотехнология — это использование живых систем, клеток, организмов для практических нужд человека. То есть использование современной науки для манипуляции с живыми объектами, чтобы получить некую выгоду и улучшить жизнь человека.   Биотехнология отталкивается от потребностей. Например, не зря люди ездят на север и изучают гейзеры. Они понимают, что 10 лет могут искать и ничего не найти. Но они всё равно это делают, потому что рано или поздно найдут какую-нибудь бактерию, которая позволит делать дешёвое биотопливо, используя один ген этой бактерии. Так или иначе каждый человек, когда занимается наукой, надеется её применить .</vt:lpstr>
      <vt:lpstr>Промышленная биотехнология </vt:lpstr>
      <vt:lpstr>Переходим к следующей разновидности промышленной биотехнологии. Это биотехнология зеленая. Она используется, когда осуществляется селекция. Биотехнология эта предоставляет сегодня особые методы, с помощью которых разрабатываются средства противодействия против гербицидов, вирусов, грибков, насекомых. Все это также очень важно.   Для области зеленой биотехнологии особое значение имеет генная инженерия. С помощью нее создаются предпосылки для переноса генов одного вида растений на другие, и таким образом ученые могут влиять на развитие устойчивых характеристик и свойств.  Серая биотехнология используется для охраны окружающей среды. Ее методы применяются для очистки канализационных стоков, санации почв, очистки газов и отработанного воздуха, для переработки отходов. </vt:lpstr>
      <vt:lpstr>Существует и белая биотехнология, которая охватывает сферу использования в химической промышленности. Биотехнологические методы в данном случае применяются для безопасного с экологической точки зрения и эффективного производства ферментов, антибиотиков, аминокислот, витаминов, а также алкоголя.   И наконец, последняя разновидность. Синяя биотехнология основана на техническом применении различных организмов, а также процессов морской биологии. В этом случае в центре исследований - биологические организмы, населяющие мировой океан. </vt:lpstr>
      <vt:lpstr>Клеточная инженерия.</vt:lpstr>
      <vt:lpstr>Генная инженерия</vt:lpstr>
      <vt:lpstr>Современные биотехнологии немыслимы без клонирования. Опыты, связанные с пересадкой ядер различных соматических клеток в энуклеированные (то есть лишенные ядра) яйцеклетки животных с дальнейшим выращиванием во взрослый организм получившегося зародыша ведутся уже не одно десятилетие. Однако они получили очень широкую известность с конца 20 века. Сегодня мы называем такие опыты клонированием животных.  Мало кому не знакома сегодня овечка Долли. В 1996 году около Эдинбурга (Шотландия) в Рослинском институте было осуществлено первое клонирование млекопитающего, которое осуществилось из клетки взрослого организма. Именно овечка Долли стала первым таким клоном. </vt:lpstr>
      <vt:lpstr>Биотехнология получила мощный толчок к развитию благодаря работам исследователя из Франции Луи Пастера (годы жизни - 1822-1895). Он является основоположником  современной иммунологии, микробиологии и биотехнологий.</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биотехнологии</dc:title>
  <dc:creator>user</dc:creator>
  <cp:lastModifiedBy>PC-15</cp:lastModifiedBy>
  <cp:revision>9</cp:revision>
  <dcterms:created xsi:type="dcterms:W3CDTF">2020-01-30T19:41:53Z</dcterms:created>
  <dcterms:modified xsi:type="dcterms:W3CDTF">2020-04-25T10:42:26Z</dcterms:modified>
</cp:coreProperties>
</file>