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2" r:id="rId2"/>
    <p:sldId id="284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4" r:id="rId27"/>
    <p:sldId id="310" r:id="rId28"/>
    <p:sldId id="312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07" autoAdjust="0"/>
  </p:normalViewPr>
  <p:slideViewPr>
    <p:cSldViewPr snapToGrid="0">
      <p:cViewPr varScale="1">
        <p:scale>
          <a:sx n="55" d="100"/>
          <a:sy n="55" d="100"/>
        </p:scale>
        <p:origin x="581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22079232283466"/>
          <c:y val="0.4766150051294904"/>
          <c:w val="0.13841707677165357"/>
          <c:h val="0.24849653983165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Приблизительно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84040884343298E-2"/>
          <c:y val="6.4009379254408985E-2"/>
          <c:w val="0.78979063239533021"/>
          <c:h val="0.90890972952257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Всегда</c:v>
                </c:pt>
                <c:pt idx="1">
                  <c:v>Никогда</c:v>
                </c:pt>
                <c:pt idx="2">
                  <c:v>Редко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Нет более точного слова</c:v>
                </c:pt>
                <c:pt idx="1">
                  <c:v>Чтобы не выделяться</c:v>
                </c:pt>
                <c:pt idx="2">
                  <c:v>Это модно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СМИ</c:v>
                </c:pt>
                <c:pt idx="1">
                  <c:v>Интернет</c:v>
                </c:pt>
                <c:pt idx="2">
                  <c:v>Друзья</c:v>
                </c:pt>
                <c:pt idx="3">
                  <c:v>Родители, учителя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7974A3-D9C6-4949-B3BB-4B2F87A55C8D}" type="datetime1">
              <a:rPr lang="ru-RU" smtClean="0"/>
              <a:pPr rtl="0"/>
              <a:t>26.05.2020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9E2DD4-2E30-4434-A427-2EC50491079F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4E6609-429A-4322-AD92-66C8B4AC72E5}" type="datetime1">
              <a:rPr lang="ru-RU" noProof="0" smtClean="0"/>
              <a:pPr rtl="0"/>
              <a:t>26.05.2020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8375C1-7C5C-42A2-80F2-05631BB3764E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rtlCol="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Название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2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/>
              <a:t>3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Текст 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rtlCol="0"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 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cxnSp>
        <p:nvCxnSpPr>
          <p:cNvPr id="8" name="Прямая со стрелкой 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altLang="zh-CN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  <a:endParaRPr lang="ru-RU" altLang="zh-CN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altLang="zh-CN" noProof="0" smtClean="0"/>
              <a:pPr rtl="0"/>
              <a:t>‹#›</a:t>
            </a:fld>
            <a:endParaRPr lang="ru-RU" altLang="zh-CN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  <a:endParaRPr lang="ru-RU" altLang="zh-CN" noProof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изображение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  <a:endParaRPr lang="ru-RU" altLang="zh-CN" noProof="0"/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  <a:endParaRPr lang="ru-RU" altLang="zh-CN" noProof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  <a:endParaRPr lang="ru-RU" altLang="zh-CN" noProof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ы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Рисунок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изображением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rtlCol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rtlCol="0"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 rtl="0"/>
            <a:r>
              <a:rPr lang="ru-RU" noProof="0"/>
              <a:t>Контактный номер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 rtl="0"/>
            <a:r>
              <a:rPr lang="ru-RU" noProof="0"/>
              <a:t>Электронная почта или контакт в социальной сети</a:t>
            </a:r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знакомительные версии мобильных прило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Рисунок 8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Рисунок 9" descr="Экрана мобильного телефо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Сведения о макете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макета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зы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 i="0"/>
            </a:lvl1pPr>
          </a:lstStyle>
          <a:p>
            <a:pPr lvl="0" rtl="0"/>
            <a:r>
              <a:rPr lang="ru-RU" noProof="0"/>
              <a:t>Здесь должен быть отзыв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rtlCol="0"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Имя и 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 rtlCol="0"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Рисунок 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4181" y="457201"/>
            <a:ext cx="5504688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rtlCol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rtlCol="0"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rtlCol="0"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ункта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Подзаголовок, ключевую фразу или размытое изображение можно добавить сюда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Рисунок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rtlCol="0"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Выделенный текст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свой макет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Строка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1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2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Раздел 3</a:t>
            </a:r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xmlns="" id="{7C7EB16B-9FE5-4954-8D9A-47381E739BF5}"/>
              </a:ext>
            </a:extLst>
          </p:cNvPr>
          <p:cNvSpPr txBox="1"/>
          <p:nvPr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ru-RU" sz="1200" b="0" noProof="0">
                <a:solidFill>
                  <a:schemeClr val="bg1">
                    <a:lumMod val="65000"/>
                  </a:schemeClr>
                </a:solidFill>
                <a:latin typeface="+mn-lt"/>
              </a:rPr>
              <a:t>ИМЯ ИЛИ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B%D0%BE%D0%B2%D0%BE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ве девочки смотрят на экран ноутбука">
            <a:extLst>
              <a:ext uri="{FF2B5EF4-FFF2-40B4-BE49-F238E27FC236}">
                <a16:creationId xmlns:a16="http://schemas.microsoft.com/office/drawing/2014/main" xmlns="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93CFE69-79B0-440B-949E-DA17AD834A10}"/>
              </a:ext>
            </a:extLst>
          </p:cNvPr>
          <p:cNvSpPr/>
          <p:nvPr/>
        </p:nvSpPr>
        <p:spPr>
          <a:xfrm>
            <a:off x="6218435" y="0"/>
            <a:ext cx="436248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257109" y="679265"/>
            <a:ext cx="4271554" cy="1943023"/>
          </a:xfrm>
        </p:spPr>
        <p:txBody>
          <a:bodyPr rtlCol="0"/>
          <a:lstStyle/>
          <a:p>
            <a:pPr algn="ctr" rtl="0"/>
            <a:r>
              <a:rPr lang="ru-RU" dirty="0" smtClean="0"/>
              <a:t>Англицизмы </a:t>
            </a:r>
            <a:br>
              <a:rPr lang="ru-RU" dirty="0" smtClean="0"/>
            </a:br>
            <a:r>
              <a:rPr lang="ru-RU" dirty="0" smtClean="0"/>
              <a:t>в речи современного школьника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644398" y="2669177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191794" y="4413884"/>
            <a:ext cx="4323806" cy="1559563"/>
          </a:xfrm>
        </p:spPr>
        <p:txBody>
          <a:bodyPr rtlCol="0"/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Подготовили учащиеся 8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«А» класса 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МАОУ СОШ №10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Кобякова Г. Н., учитель 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русского языка и литературы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 txBox="1">
            <a:spLocks/>
          </p:cNvSpPr>
          <p:nvPr/>
        </p:nvSpPr>
        <p:spPr bwMode="gray">
          <a:xfrm>
            <a:off x="6322422" y="2672170"/>
            <a:ext cx="4241075" cy="698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Исследовательский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образования англицизмов: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126" y="970354"/>
            <a:ext cx="11340000" cy="4351338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Жаргонизмы.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Слова, появившиеся вследствие искажения каких-либо звуков, например: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крезанутый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английского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crazy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сумасшедший.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Экзотизмы.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Слова, которые характеризуют специфические  национальные обычаи других народов и употребляются при описании нерусской действительности. Отличительной особенностью данных слов является то, что они не имеют русских синонимов. Например: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джинсы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jeans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), кола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Cola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чипсы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chips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Композиты.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Слова, состоящие из двух английских слов, например: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хенд-мейд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сделанный своими руками;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видео-салон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 комната для просмотра фильмов.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Иноязычные вкрапления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Данные слова обычно имеют лексические эквиваленты, но стилистически от них отличаются и закрепляются в той или иной сфере общения как выразительное средство, придающее речи особую экспрессию. Например: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о’кей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</a:t>
            </a:r>
            <a:r>
              <a:rPr lang="ru-RU" b="1" dirty="0" smtClean="0"/>
              <a:t>англицизмов по </a:t>
            </a:r>
            <a:r>
              <a:rPr lang="ru-RU" b="1" dirty="0" smtClean="0"/>
              <a:t>сферам общения: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937" y="1414491"/>
            <a:ext cx="11340000" cy="4351338"/>
          </a:xfrm>
        </p:spPr>
        <p:txBody>
          <a:bodyPr/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Власть, политика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В последние годы в политической лексике русского языка появились заимствованные слова английского происхождения. Например, председатель Совета министров сейчас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премьер-министр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заместитель –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вице-премьер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Мы слышим и употребляем такие слова, как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инаугурация, импичмент, спикер, президент, мэр, вице-мэр, электорат, имидж, консенсус, пиар, саммит.</a:t>
            </a:r>
          </a:p>
          <a:p>
            <a:pPr algn="just"/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Эта сфера заполняется англицизмами невероятно быстро.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– "рекордсмен" по использованию заимствований, особенно в текстах рекламы, новостных сообщениях и т.п.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СМИ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особенно телевидение, способствуют распространению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иноязычия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русском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языке. С их подачи вошли в нашу жизнь слова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ди-джей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фейс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-контроль, стилист,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лузер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ток-шоу, онлайн,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праймтайм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имиджмейкер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Большинство слов,  которые используются в сфере спорта, оказывается, пришли к нам из английского языка. Это такие слова,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баскетбол, сет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 футбол, фитнес, рефери, матч, гол, голкипер, волейбол, спортсмен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</a:t>
            </a:r>
            <a:r>
              <a:rPr lang="ru-RU" b="1" dirty="0" smtClean="0"/>
              <a:t>англицизмов </a:t>
            </a:r>
            <a:r>
              <a:rPr lang="ru-RU" b="1" dirty="0" smtClean="0"/>
              <a:t>по сферам общения: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937" y="1414491"/>
            <a:ext cx="11340000" cy="4351338"/>
          </a:xfrm>
        </p:spPr>
        <p:txBody>
          <a:bodyPr/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ехника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С развитием компьютеризации из английского языка к нам пришли слова, относящиеся к компьютерной технике: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дисплей, файл, интерфейс, принтер, сканер, ноутбук, браузер, сайт,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имейл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 другие. Для  предметов техники придумывают новые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названия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блендер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мобильный, сканер, органайзер, монитор, ксерокс, миксер,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 многие другие).</a:t>
            </a:r>
          </a:p>
          <a:p>
            <a:pPr algn="just"/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Кино, музыка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 Индустрия развлечения является мощным источником популяризации английского языка, благодаря поп-культуре большинство англицизмов вошло в русский язык без каких-либо препятствий. Сейчас российские звёзды поют на английском языке, множество фильмов снимается на этом языке, появляются фразы, слова, которые потом остаются в повседневном молодёжном сленге. Такие слова как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триллер, ремейк, рэп, саундтрек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постоянно.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– ещё одна сфера, где активно применяются заимствованные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слова: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инвестиция, маркетинг, дилер, брокер, дефолт, прайс-лист, менеджер, босс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и др.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20482" name="Picture 2" descr="Доклады, отчёты, обзоры, статистическая информация - Администрац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3084" y="4257675"/>
            <a:ext cx="2143125" cy="2143125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Сленг </a:t>
            </a:r>
            <a:r>
              <a:rPr lang="ru-RU" b="1" dirty="0" smtClean="0"/>
              <a:t>как один из пластов </a:t>
            </a:r>
            <a:r>
              <a:rPr lang="ru-RU" b="1" dirty="0" smtClean="0"/>
              <a:t>заимствований.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63" y="1375303"/>
            <a:ext cx="11340000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Сленг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slang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набор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Слово"/>
              </a:rPr>
              <a:t>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или новых значений существующих слов, употребляемых в различных группах.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Изучив и рассмотрев разные англоязычные заимствования,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нашли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количество сленговых выражений, которые относятся к словам английского происхождения и играют немаловажную роль в речи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современных российских подростков.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19458" name="Picture 2" descr="На территории ЕАО работает программа по поддержке местных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1851" y="3303857"/>
            <a:ext cx="3562804" cy="2916329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Человечки Для Презентаций Компью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989" y="3856809"/>
            <a:ext cx="2677522" cy="2677522"/>
          </a:xfrm>
          <a:prstGeom prst="flowChartConnector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Англоязычный сленг </a:t>
            </a:r>
            <a:r>
              <a:rPr lang="ru-RU" b="1" dirty="0" smtClean="0"/>
              <a:t>в речи молодежи и причины его употребления: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63" y="1414491"/>
            <a:ext cx="11340000" cy="435133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сленге подчинено таким мотивам, как поиск наиболее благоприятных и психологических условий для общения, жажда искренности во взглядах, потребность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самоутверждения.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Увлечение англицизмами стало своеобразной модой, оно обусловлено созданными в молодежном обществе стереотипами, идеалами. Таким стереотипом нашей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эпохи служ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 образ идеализированного американского общества, в котором уровень ж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изни намного вы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ше, и высокие темпы технического прогресса ведут за собой весь мир. И,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добавляя в свою речь английские заимствования, молодые люди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определенным образом приближаются к этому стереотипу,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приобщаются к американской культуре, стилю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 целью выявления процентного </a:t>
            </a:r>
            <a:r>
              <a:rPr lang="ru-RU" sz="2800" dirty="0" smtClean="0"/>
              <a:t>и частотного соотношения </a:t>
            </a:r>
            <a:r>
              <a:rPr lang="ru-RU" sz="2800" dirty="0" smtClean="0"/>
              <a:t>школьников, которые используют англицизмы, </a:t>
            </a:r>
            <a:r>
              <a:rPr lang="ru-RU" sz="2800" dirty="0" smtClean="0"/>
              <a:t>мы разработали анкеты провели обследование </a:t>
            </a:r>
            <a:r>
              <a:rPr lang="ru-RU" sz="2800" dirty="0" smtClean="0"/>
              <a:t>учащихся </a:t>
            </a:r>
            <a:r>
              <a:rPr lang="ru-RU" sz="2800" dirty="0" smtClean="0"/>
              <a:t>8 А класса. </a:t>
            </a:r>
            <a:r>
              <a:rPr lang="ru-RU" sz="2800" dirty="0" smtClean="0"/>
              <a:t>В анкетировании приняли участие 24 человека.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15</a:t>
            </a:fld>
            <a:endParaRPr lang="ru-RU" noProof="0"/>
          </a:p>
        </p:txBody>
      </p:sp>
      <p:pic>
        <p:nvPicPr>
          <p:cNvPr id="5" name="Picture 2" descr="Анкету на членство в Инкерикескусе теперь можно заполнить и 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923" y="2642732"/>
            <a:ext cx="4650978" cy="3483747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254034"/>
            <a:ext cx="11340000" cy="482530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Знаете ли вы что такое “Англицизм”?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16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66686" y="11115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332411"/>
            <a:ext cx="11340000" cy="474692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Понятно ли вам значение англицизмов, которые вы используете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 своей речи?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17</a:t>
            </a:fld>
            <a:endParaRPr lang="ru-RU" noProof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293257" y="11507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188720"/>
            <a:ext cx="11340000" cy="489061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ли употреблять англицизмы в русском языке?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18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090056" y="1463040"/>
          <a:ext cx="8004629" cy="515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136469"/>
            <a:ext cx="11340000" cy="4942869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часто вы используете англицизмы в повседневной речи?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19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638696" y="1750423"/>
          <a:ext cx="7521303" cy="438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Заимствования обусловлены связями с другими языками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749" y="1097280"/>
            <a:ext cx="4492697" cy="46162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народ с древних времён вступал в культурные, военные, торговые, политические связи с другими государствами, что не могло не привести к языковым заимствованиям. С началом эпохи правления Петра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язык ориентировался на западную культуру, что вызвало проникновение в него многочисленных заимствований из западноевропейских языков. Поэтому русский язык относится к языкам, в которых заимствования присутствуют в больших количествах.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1026" name="Picture 2" descr="C:\Users\ююю\Desktop\ПЕ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802" y="1711236"/>
            <a:ext cx="6521267" cy="366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240971"/>
            <a:ext cx="11340000" cy="483836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вы считаете, засоряют ли англицизмы вашу речь?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20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455816" y="1645920"/>
          <a:ext cx="7704183" cy="449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110343"/>
            <a:ext cx="11340000" cy="496899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Зачем Вы используете англицизмы в своей речи?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21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68434" y="1371600"/>
          <a:ext cx="7991566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201783"/>
            <a:ext cx="11340000" cy="487755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Откуда вы узнали используемые Вами англицизмы?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22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21130" y="1436914"/>
          <a:ext cx="7638869" cy="47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5628" y="235131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англицизмов по частоте употребления учащимися 8 «А» класса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06286" y="1741851"/>
          <a:ext cx="9862457" cy="39606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54276"/>
                <a:gridCol w="2553626"/>
                <a:gridCol w="2553626"/>
                <a:gridCol w="2200929"/>
              </a:tblGrid>
              <a:tr h="682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Слово в русском языке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Лексическое значение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Английское слово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Частота употребления в %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Окей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Хорошо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Ok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Айфон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Серия смартфонов, разработанных корпорацией </a:t>
                      </a:r>
                      <a:r>
                        <a:rPr lang="ru-RU" sz="1800" b="1" dirty="0" err="1">
                          <a:solidFill>
                            <a:srgbClr val="22222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Apple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Iphone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8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Селфи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Фото себя лицевой камерой смартфона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Селфи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8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Сори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Извини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Sorry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26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Рекция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человека на что-то крутое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Wow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23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англицизмов по частоте употребления учащимися 8 «А» класса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67096" y="1846354"/>
          <a:ext cx="9794676" cy="424969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48669"/>
                <a:gridCol w="2448669"/>
                <a:gridCol w="2448669"/>
                <a:gridCol w="2448669"/>
              </a:tblGrid>
              <a:tr h="792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Слово в русском языке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Лексическое значение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Английское слово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Частота употребления в %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Шоппинг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Поход за покупками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Шоппинг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Лайк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Одобрение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Like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Респект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Уважение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Респект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Аббревиатура которая обозначает смеяться вслух/громко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LOL/Laughing out loud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Чекай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Проверяй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Check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24</a:t>
            </a:fld>
            <a:endParaRPr lang="ru-R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Мнение людей старшего возраста: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63" y="1009543"/>
            <a:ext cx="11340000" cy="435133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старше 30 лет (11 чел.), чтобы выяснить их отношение к употреблению англицизмов в речи подростков.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ли употреблять англицизмы в русском языке?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25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148149" y="2416629"/>
          <a:ext cx="7116354" cy="389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2" y="3317965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Мнение людей старшего возраста: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189" y="983417"/>
            <a:ext cx="113400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вы считаете, засоряют ли англицизмы вашу речь?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26</a:t>
            </a:fld>
            <a:endParaRPr lang="ru-RU" noProof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364376" y="1841863"/>
          <a:ext cx="7795623" cy="458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Картинки с человечками для презентации (35 фото) | Социальные сет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3559" y="365759"/>
            <a:ext cx="2690948" cy="2690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018903"/>
            <a:ext cx="7118331" cy="5060435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Таким образом, подростки не видят ничего плохого в англицизмах, старшее же поколение относится к этому более негативно, так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считает, что, часто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употребляя заимствования, мы засоряем нашу речь, хотя в русском языке есть достойные ему синонимы.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настоящее время определённый процент английских слов врастает в русский язык. И как правильно заметил А.Н.Толстой, «не нужно от них открещиваться, но не нужно ими и злоупотреблять. Лучше говорить лифт, чем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самоподымальщик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или телефон, чем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дальнеразговория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27</a:t>
            </a:fld>
            <a:endParaRPr lang="ru-RU" noProof="0"/>
          </a:p>
        </p:txBody>
      </p:sp>
      <p:sp>
        <p:nvSpPr>
          <p:cNvPr id="6146" name="AutoShape 2" descr="Люди, фон для презентации | Бесплатные фоны для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Люди, фон для презентации | Бесплатные фоны для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Люди, фон для презентации | Бесплатные фоны для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Состоится пресс-конференция на тему: &quot;Как кардинально изменитс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257" y="1267097"/>
            <a:ext cx="4200180" cy="4101738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использованию англицизмов в русской речи: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252" y="1558183"/>
            <a:ext cx="11340000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Проанализировав результаты исследования, считаю уместным предложить следующие рекомендации по использованию англицизмов в русской речи:</a:t>
            </a:r>
          </a:p>
          <a:p>
            <a:pPr lvl="0"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Рекомендуется употреблять заимствования, хорошо освоенные языком. Перегруженность текста заимствованными словами затрудняет его восприятие, становится препятствие для понимания его смысла.</a:t>
            </a:r>
          </a:p>
          <a:p>
            <a:pPr lvl="0"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следует употреблять заимствованные слова, если у них есть русские эквиваленты, точно передающие то же значение. Например, издательство оговаривает с автором эксклюзивное право на публикацию рукописи (яснее и проще - исключительное право); договаривающиеся стороны наконец достигли консенсуса (а точнее - согласия, единодушия) по всем вопросам и т.д.</a:t>
            </a:r>
          </a:p>
          <a:p>
            <a:pPr lvl="0"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Прежде чем употреблять заимствованное слово, следует узнать его точное значение в словаре, так как с употреблением заимствованных слов может быть связана речевая избыточность, когда рядом с заимствованным словом используется русское, очень близкое по смыслу, а иногда и дублирующее его значение. Например: Студенты-вечерники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ограничены лимитом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времени.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28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874" y="682972"/>
            <a:ext cx="7066080" cy="435133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Влияние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английского языка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возросло за последнее десятилетие, так как он используется во многих сферах общественной и научной жизни. Все большее число людей изучает иностранные языки и широко практикует свои знания в ежедневной жизни.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глобальной компьютерной системы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расширение международных отношений, развитие мирового рынка,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информационных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технологий, участие в олимпиадах, международных фестивалях, показах мод – все это не могло не привести к вхождению в русский язык новых слов.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настоящее время английский язык имеет статус -языка международного общения для людей, для которых он не является родным.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Заимствованную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лексику можно увидеть в разных пластах языка, в том числе и в речи молодежи.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3</a:t>
            </a:fld>
            <a:endParaRPr lang="ru-RU" noProof="0"/>
          </a:p>
        </p:txBody>
      </p:sp>
      <p:pic>
        <p:nvPicPr>
          <p:cNvPr id="29698" name="Picture 2" descr="ᐈ Человечки для презентаций фото, фотографии человечки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6857" y="2074817"/>
            <a:ext cx="3894253" cy="3790406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436914"/>
            <a:ext cx="11340000" cy="464242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целесообразности использования англоязычных слов в речи современных школьников.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28674" name="Picture 2" descr="Фриланс: Создаю эксклюзивные презентации ,эссэ, реферат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910" y="2912246"/>
            <a:ext cx="4936034" cy="328815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947" y="1031966"/>
            <a:ext cx="11327863" cy="486449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теоретический материал, связанный с англицизмами;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определить причины и способы заимствований;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рассмотреть примеры использования англицизмов в речи современных школьников;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мнение  школьников и людей старше 30 лет  относительно использования англицизмов в повседневной речи;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проанализировать и обобщить полученные результаты.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27650" name="Picture 2" descr="Виды и техники скрайбинга - Мастер-класс &quot;Скрайбинг. Как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359" y="3488734"/>
            <a:ext cx="3081384" cy="2960283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970353"/>
            <a:ext cx="11380114" cy="455523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англицизмы.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800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англицизмы в речи школьников.</a:t>
            </a:r>
          </a:p>
          <a:p>
            <a:endParaRPr lang="ru-RU" dirty="0" smtClean="0"/>
          </a:p>
          <a:p>
            <a:endParaRPr lang="ru-RU" sz="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теоретический анализ литературы и Интернет-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ресурсов,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лексических единиц и их значения,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сравнение и сопоставление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4583" y="1433485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Предмет исследования:</a:t>
            </a:r>
            <a:br>
              <a:rPr kumimoji="0" lang="ru-RU" sz="32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9898" y="2674457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Методы исследования:</a:t>
            </a:r>
            <a:br>
              <a:rPr kumimoji="0" lang="ru-RU" sz="32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8" name="Picture 4" descr="Как называются картинки с человечками для презентаций&quot; — card of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205" y="1302701"/>
            <a:ext cx="3976390" cy="4405767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Определение понятия </a:t>
            </a:r>
            <a:r>
              <a:rPr lang="ru-RU" b="1" dirty="0" smtClean="0"/>
              <a:t>«англицизм»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189" y="1362240"/>
            <a:ext cx="11340000" cy="4351338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Англицизмы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заимствованные из английского языка. С.И.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Ожегов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определяет англицизмы как «слова или обороты речи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каком-нибудь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языке,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заимствованные из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языка или созданные по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образцу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слова или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выражения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5" name="Picture 2" descr="Постер к 3 d человечки картинки для презентаций |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367" y="2845637"/>
            <a:ext cx="4511374" cy="3366181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проникновения англицизмов в русский язык: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7" y="1593669"/>
            <a:ext cx="11547564" cy="476794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наименования нового предмета, нового понятия, появившегося в общественной жизни. Например: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сканер, сноб, интернет, плеер, сайт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коктейль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удобство обозначения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того, что прежде называлось при помощи словосочетания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меткий стрелок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снайпер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бутерброд из 2 кусков хлеба с начинкой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сэндвич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наиболее раскупаемая книга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бестселлер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булочка с рыбной начинкой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фишбургер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гостиница для авто туристов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мотель,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предпринимательская деятельность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– бизнес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уточнение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детализация соответствующего понятия. Например, в русском языке было варенье - жидкое или густое, густое варенье стали называть английским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словом джем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ань моде: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английского языка считается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престижным,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зачастую люди, используя англицизмы, хотят тем самым выглядеть модно,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 легче завоевать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уважение собеседника.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 их взгляд, слово 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шоппинг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звучит привлекательней слова 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поход за покупками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вместо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эксклюзивный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вместо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исключительный,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рейтинг, брифинг,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шоп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-тур  и др.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образования англицизмов: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63" y="1087920"/>
            <a:ext cx="11340000" cy="4351338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Гибриды.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Данные слова образованы присоединением к иностранному корню русского суффикса, приставки и окончания. В этом случае часто несколько изменяется значение иностранного слова – источника, например: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скипнуть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английского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toskip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сбегать,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клубиться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club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клуб.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Прямые заимствования.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Слово встречается в русском языке приблизительно в том же виде и в том же значении, что и в языке – оригинале. Это такие слова, как, например,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кэш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наличные деньги.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Калька.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Слова, иноязычного происхождения, употребляемые с сохранением их фонетического и графического облика. Это такие слова, как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меню, диск, вирус.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Полукалька.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Слова, которые при грамматическом освоении подчиняются правилам русской грамматики  (прибавляются суффиксы). Например: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драйв – драйва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drive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«Давно не было такого драйва» – в значении «запал, энергетика».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33781529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660_TF33781529" id="{A44938B0-BC5A-4767-BF30-38C8000CE585}" vid="{A994127E-A67F-4C85-9FD0-DD3FF82BA15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tf33781529</Template>
  <TotalTime>0</TotalTime>
  <Words>1797</Words>
  <Application>Microsoft Office PowerPoint</Application>
  <PresentationFormat>Широкоэкранный</PresentationFormat>
  <Paragraphs>199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Tahoma</vt:lpstr>
      <vt:lpstr>Times New Roman</vt:lpstr>
      <vt:lpstr>tf33781529</vt:lpstr>
      <vt:lpstr>Англицизмы  в речи современного школьника</vt:lpstr>
      <vt:lpstr>Заимствования обусловлены связями с другими языками</vt:lpstr>
      <vt:lpstr>Презентация PowerPoint</vt:lpstr>
      <vt:lpstr>Цель исследования:</vt:lpstr>
      <vt:lpstr>Задачи исследования:</vt:lpstr>
      <vt:lpstr>Объект исследования: </vt:lpstr>
      <vt:lpstr>                  Определение понятия «англицизм»</vt:lpstr>
      <vt:lpstr>Причины проникновения англицизмов в русский язык:</vt:lpstr>
      <vt:lpstr>Способы образования англицизмов:</vt:lpstr>
      <vt:lpstr>Способы образования англицизмов:</vt:lpstr>
      <vt:lpstr>Классификация англицизмов по сферам общения: </vt:lpstr>
      <vt:lpstr>Классификация англицизмов по сферам общения: </vt:lpstr>
      <vt:lpstr>Сленг как один из пластов заимствований.</vt:lpstr>
      <vt:lpstr>Англоязычный сленг в речи молодежи и причины его употребления:</vt:lpstr>
      <vt:lpstr>С целью выявления процентного и частотного соотношения школьников, которые используют англицизмы, мы разработали анкеты провели обследование учащихся 8 А класса. В анкетировании приняли участие 24 человека.  </vt:lpstr>
      <vt:lpstr>Результаты исследования:</vt:lpstr>
      <vt:lpstr>Результаты исследования:</vt:lpstr>
      <vt:lpstr>Результаты исследования:</vt:lpstr>
      <vt:lpstr>Результаты исследования:</vt:lpstr>
      <vt:lpstr>Результаты исследования</vt:lpstr>
      <vt:lpstr>Результаты исследования</vt:lpstr>
      <vt:lpstr>Результаты исследования</vt:lpstr>
      <vt:lpstr>Рейтинг англицизмов по частоте употребления учащимися 8 «А» класса </vt:lpstr>
      <vt:lpstr>Рейтинг англицизмов по частоте употребления учащимися 8 «А» класса </vt:lpstr>
      <vt:lpstr>Мнение людей старшего возраста:</vt:lpstr>
      <vt:lpstr>Мнение людей старшего возраста:</vt:lpstr>
      <vt:lpstr>Выводы:</vt:lpstr>
      <vt:lpstr>Рекомендации по использованию англицизмов в русской речи: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2020-05-25T20:06:44Z</dcterms:created>
  <dcterms:modified xsi:type="dcterms:W3CDTF">2020-05-26T16:42:49Z</dcterms:modified>
</cp:coreProperties>
</file>