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5E77A-1289-4923-AA92-4EAFC74E49D4}" v="315" dt="2020-04-29T09:36:16.779"/>
    <p1510:client id="{32C013EE-CA8E-4A31-8797-60C9E8D94701}" v="323" dt="2020-04-29T07:42:59.906"/>
    <p1510:client id="{AA549DCA-E476-4954-9C69-7107F0CD08EE}" v="595" dt="2020-04-29T09:11:18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4DC2C6-86B1-4430-B1FE-10E346916469}"/>
              </a:ext>
            </a:extLst>
          </p:cNvPr>
          <p:cNvSpPr txBox="1"/>
          <p:nvPr/>
        </p:nvSpPr>
        <p:spPr>
          <a:xfrm>
            <a:off x="9783433" y="2350339"/>
            <a:ext cx="2455653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>
                <a:latin typeface="Times New Roman"/>
                <a:cs typeface="Calibri"/>
              </a:rPr>
              <a:t>Презентация Фёдоровой Валерии и Суркова Артёма</a:t>
            </a:r>
          </a:p>
        </p:txBody>
      </p:sp>
      <p:pic>
        <p:nvPicPr>
          <p:cNvPr id="7" name="Рисунок 7" descr="Изображение выглядит как объект, стол, внутренний, деревянны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6ED64AA8-52F9-4548-B2A9-BFA5DDAE4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2" y="1105260"/>
            <a:ext cx="8796067" cy="4920651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E71F4FF-5A5D-4C76-B45D-293C8FDF9DBE}"/>
              </a:ext>
            </a:extLst>
          </p:cNvPr>
          <p:cNvSpPr/>
          <p:nvPr/>
        </p:nvSpPr>
        <p:spPr>
          <a:xfrm>
            <a:off x="9348159" y="2411086"/>
            <a:ext cx="431320" cy="26166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B9024C9-E319-4AE8-A1AA-B1F249D22B01}"/>
              </a:ext>
            </a:extLst>
          </p:cNvPr>
          <p:cNvSpPr/>
          <p:nvPr/>
        </p:nvSpPr>
        <p:spPr>
          <a:xfrm>
            <a:off x="879894" y="211350"/>
            <a:ext cx="6771735" cy="7332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6E47E-C2C5-44E7-B376-E54A71BF4796}"/>
              </a:ext>
            </a:extLst>
          </p:cNvPr>
          <p:cNvSpPr txBox="1"/>
          <p:nvPr/>
        </p:nvSpPr>
        <p:spPr>
          <a:xfrm>
            <a:off x="278202" y="249447"/>
            <a:ext cx="868104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>
                <a:latin typeface="Times New Roman"/>
                <a:cs typeface="Calibri"/>
              </a:rPr>
              <a:t>МАТЕМАТИКА В ЖИЗНИ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Изображение выглядит как объект, стол, внутренний, деревянны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1253F01A-60A9-4082-98AA-F496084E7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-1797"/>
            <a:ext cx="12203501" cy="6904726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C59DE3-DB3E-449F-834E-DF89C6453568}"/>
              </a:ext>
            </a:extLst>
          </p:cNvPr>
          <p:cNvSpPr/>
          <p:nvPr/>
        </p:nvSpPr>
        <p:spPr>
          <a:xfrm>
            <a:off x="923026" y="2094781"/>
            <a:ext cx="10754262" cy="31198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7722CB-2F3A-4706-8F1D-E6FF8D31DDE9}"/>
              </a:ext>
            </a:extLst>
          </p:cNvPr>
          <p:cNvSpPr txBox="1"/>
          <p:nvPr/>
        </p:nvSpPr>
        <p:spPr>
          <a:xfrm>
            <a:off x="1446362" y="2294626"/>
            <a:ext cx="931365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 err="1">
                <a:latin typeface="Times New Roman"/>
                <a:cs typeface="Times New Roman"/>
              </a:rPr>
              <a:t>Словом</a:t>
            </a:r>
            <a:r>
              <a:rPr lang="en-US" sz="3600" dirty="0">
                <a:latin typeface="Times New Roman"/>
                <a:cs typeface="Times New Roman"/>
              </a:rPr>
              <a:t>, </a:t>
            </a:r>
            <a:r>
              <a:rPr lang="en-US" sz="3600" dirty="0" err="1">
                <a:latin typeface="Times New Roman"/>
                <a:cs typeface="Times New Roman"/>
              </a:rPr>
              <a:t>математика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может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всё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или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почти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всё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там</a:t>
            </a:r>
            <a:r>
              <a:rPr lang="en-US" sz="3600" dirty="0">
                <a:latin typeface="Times New Roman"/>
                <a:cs typeface="Times New Roman"/>
              </a:rPr>
              <a:t>, </a:t>
            </a:r>
            <a:r>
              <a:rPr lang="en-US" sz="3600" dirty="0" err="1">
                <a:latin typeface="Times New Roman"/>
                <a:cs typeface="Times New Roman"/>
              </a:rPr>
              <a:t>где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нужно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что-либо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вычислять</a:t>
            </a:r>
            <a:r>
              <a:rPr lang="en-US" sz="3600" dirty="0">
                <a:latin typeface="Times New Roman"/>
                <a:cs typeface="Times New Roman"/>
              </a:rPr>
              <a:t>.</a:t>
            </a:r>
            <a:r>
              <a:rPr lang="ru-RU" sz="3600" dirty="0">
                <a:latin typeface="Times New Roman"/>
                <a:cs typeface="Times New Roman"/>
              </a:rPr>
              <a:t>​</a:t>
            </a:r>
            <a:endParaRPr lang="ru-RU" sz="3600">
              <a:latin typeface="Times New Roman"/>
              <a:cs typeface="Times New Roman"/>
            </a:endParaRPr>
          </a:p>
          <a:p>
            <a:pPr algn="ctr"/>
            <a:br>
              <a:rPr lang="ru-RU" sz="3600" dirty="0">
                <a:latin typeface="Times New Roman"/>
              </a:rPr>
            </a:br>
            <a:r>
              <a:rPr lang="en-US" sz="3600" dirty="0" err="1">
                <a:latin typeface="Times New Roman"/>
                <a:cs typeface="Times New Roman"/>
              </a:rPr>
              <a:t>Математика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нужна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везде</a:t>
            </a:r>
            <a:r>
              <a:rPr lang="en-US" sz="3600" dirty="0">
                <a:latin typeface="Times New Roman"/>
                <a:cs typeface="Times New Roman"/>
              </a:rPr>
              <a:t>, </a:t>
            </a:r>
            <a:r>
              <a:rPr lang="en-US" sz="3600" dirty="0" err="1">
                <a:latin typeface="Times New Roman"/>
                <a:cs typeface="Times New Roman"/>
              </a:rPr>
              <a:t>где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бы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мы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ни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были</a:t>
            </a:r>
            <a:r>
              <a:rPr lang="en-US" sz="3600" dirty="0">
                <a:latin typeface="Times New Roman"/>
                <a:cs typeface="Times New Roman"/>
              </a:rPr>
              <a:t>.</a:t>
            </a:r>
            <a:r>
              <a:rPr lang="ru-RU" sz="3600" dirty="0">
                <a:latin typeface="Times New Roman"/>
                <a:cs typeface="Times New Roman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38294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21CF1167-CE1F-4311-9A92-4055C0C0A3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20" t="-221" r="10185"/>
          <a:stretch/>
        </p:blipFill>
        <p:spPr>
          <a:xfrm>
            <a:off x="4896930" y="163269"/>
            <a:ext cx="7301458" cy="653147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6FF604-8269-445E-A4C4-1FD51C707BB0}"/>
              </a:ext>
            </a:extLst>
          </p:cNvPr>
          <p:cNvSpPr/>
          <p:nvPr/>
        </p:nvSpPr>
        <p:spPr>
          <a:xfrm>
            <a:off x="132272" y="1375916"/>
            <a:ext cx="603848" cy="45288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E53368-C77D-4530-B7C4-BD36F4CA4952}"/>
              </a:ext>
            </a:extLst>
          </p:cNvPr>
          <p:cNvSpPr txBox="1"/>
          <p:nvPr/>
        </p:nvSpPr>
        <p:spPr>
          <a:xfrm>
            <a:off x="1144437" y="2524664"/>
            <a:ext cx="390776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/>
                <a:cs typeface="Calibri"/>
              </a:rPr>
              <a:t>- Историю возникновения математики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0AF6EF-BCF3-4A15-A8CD-2E5B3333A31B}"/>
              </a:ext>
            </a:extLst>
          </p:cNvPr>
          <p:cNvSpPr txBox="1"/>
          <p:nvPr/>
        </p:nvSpPr>
        <p:spPr>
          <a:xfrm>
            <a:off x="741871" y="540589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latin typeface="Times New Roman"/>
                <a:cs typeface="Calibri"/>
              </a:rPr>
              <a:t>МЫ УЗНАЕМ: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AAA27E-1F29-4012-95CC-45C19CEC16A1}"/>
              </a:ext>
            </a:extLst>
          </p:cNvPr>
          <p:cNvSpPr txBox="1"/>
          <p:nvPr/>
        </p:nvSpPr>
        <p:spPr>
          <a:xfrm>
            <a:off x="1187570" y="5198853"/>
            <a:ext cx="341893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/>
                <a:cs typeface="Calibri"/>
              </a:rPr>
              <a:t>- Математика в жизни общества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6544D-809B-4B54-B927-C1A5FB430ABA}"/>
              </a:ext>
            </a:extLst>
          </p:cNvPr>
          <p:cNvSpPr txBox="1"/>
          <p:nvPr/>
        </p:nvSpPr>
        <p:spPr>
          <a:xfrm>
            <a:off x="1186671" y="1531728"/>
            <a:ext cx="341893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/>
                <a:cs typeface="Calibri"/>
              </a:rPr>
              <a:t>- Что такое математика?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9FBF3F-65D6-4323-BB51-1B5D9FD9E4C0}"/>
              </a:ext>
            </a:extLst>
          </p:cNvPr>
          <p:cNvSpPr txBox="1"/>
          <p:nvPr/>
        </p:nvSpPr>
        <p:spPr>
          <a:xfrm>
            <a:off x="1142641" y="3845584"/>
            <a:ext cx="389338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/>
                <a:cs typeface="Calibri"/>
              </a:rPr>
              <a:t>- Интересные факты, связанные с математикой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E3AB29A-C38C-484A-82A2-06495AB8E116}"/>
              </a:ext>
            </a:extLst>
          </p:cNvPr>
          <p:cNvSpPr/>
          <p:nvPr/>
        </p:nvSpPr>
        <p:spPr>
          <a:xfrm>
            <a:off x="1653575" y="1056915"/>
            <a:ext cx="3033622" cy="2156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7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граффити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BF767E51-B00F-42CC-BAE2-81CFF51BF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664" y="2204512"/>
            <a:ext cx="5101086" cy="46487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EF388E-2B27-43B9-A069-DB98C35B1946}"/>
              </a:ext>
            </a:extLst>
          </p:cNvPr>
          <p:cNvSpPr txBox="1"/>
          <p:nvPr/>
        </p:nvSpPr>
        <p:spPr>
          <a:xfrm>
            <a:off x="669985" y="540588"/>
            <a:ext cx="6093124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latin typeface="Times New Roman"/>
                <a:cs typeface="Times New Roman"/>
              </a:rPr>
              <a:t>Математика</a:t>
            </a:r>
            <a:r>
              <a:rPr lang="en-US" sz="3200" dirty="0">
                <a:latin typeface="Times New Roman"/>
                <a:cs typeface="Times New Roman"/>
              </a:rPr>
              <a:t> — </a:t>
            </a:r>
            <a:r>
              <a:rPr lang="en-US" sz="3200" dirty="0" err="1">
                <a:latin typeface="Times New Roman"/>
                <a:cs typeface="Times New Roman"/>
              </a:rPr>
              <a:t>точная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наука</a:t>
            </a:r>
            <a:r>
              <a:rPr lang="en-US" sz="3200" dirty="0">
                <a:latin typeface="Times New Roman"/>
                <a:cs typeface="Times New Roman"/>
              </a:rPr>
              <a:t>, </a:t>
            </a:r>
            <a:r>
              <a:rPr lang="en-US" sz="3200" dirty="0" err="1">
                <a:latin typeface="Times New Roman"/>
                <a:cs typeface="Times New Roman"/>
              </a:rPr>
              <a:t>которую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мы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начинаем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изучать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еще</a:t>
            </a:r>
            <a:r>
              <a:rPr lang="en-US" sz="3200" dirty="0">
                <a:latin typeface="Times New Roman"/>
                <a:cs typeface="Times New Roman"/>
              </a:rPr>
              <a:t> в </a:t>
            </a:r>
            <a:r>
              <a:rPr lang="en-US" sz="3200" dirty="0" err="1">
                <a:latin typeface="Times New Roman"/>
                <a:cs typeface="Times New Roman"/>
              </a:rPr>
              <a:t>школе</a:t>
            </a:r>
            <a:r>
              <a:rPr lang="en-US" sz="3200" dirty="0">
                <a:latin typeface="Times New Roman"/>
                <a:cs typeface="Times New Roman"/>
              </a:rPr>
              <a:t>. </a:t>
            </a:r>
            <a:r>
              <a:rPr lang="en-US" sz="3200" dirty="0" err="1">
                <a:latin typeface="Times New Roman"/>
                <a:cs typeface="Times New Roman"/>
              </a:rPr>
              <a:t>Затем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мы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находим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ей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применение</a:t>
            </a:r>
            <a:r>
              <a:rPr lang="en-US" sz="3200" dirty="0">
                <a:latin typeface="Times New Roman"/>
                <a:cs typeface="Times New Roman"/>
              </a:rPr>
              <a:t> и в </a:t>
            </a:r>
            <a:r>
              <a:rPr lang="en-US" sz="3200" dirty="0" err="1">
                <a:latin typeface="Times New Roman"/>
                <a:cs typeface="Times New Roman"/>
              </a:rPr>
              <a:t>повседневной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жизни</a:t>
            </a:r>
            <a:r>
              <a:rPr lang="en-US" sz="3200" dirty="0">
                <a:latin typeface="Times New Roman"/>
                <a:cs typeface="Times New Roman"/>
              </a:rPr>
              <a:t>, </a:t>
            </a:r>
            <a:r>
              <a:rPr lang="en-US" sz="3200" dirty="0" err="1">
                <a:latin typeface="Times New Roman"/>
                <a:cs typeface="Times New Roman"/>
              </a:rPr>
              <a:t>начиная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от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банального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подсчета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суммы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покупок</a:t>
            </a:r>
            <a:r>
              <a:rPr lang="en-US" sz="3200" dirty="0">
                <a:latin typeface="Times New Roman"/>
                <a:cs typeface="Times New Roman"/>
              </a:rPr>
              <a:t> в </a:t>
            </a:r>
            <a:r>
              <a:rPr lang="en-US" sz="3200" dirty="0" err="1">
                <a:latin typeface="Times New Roman"/>
                <a:cs typeface="Times New Roman"/>
              </a:rPr>
              <a:t>магазине</a:t>
            </a:r>
            <a:r>
              <a:rPr lang="en-US" sz="3200" dirty="0">
                <a:latin typeface="Times New Roman"/>
                <a:cs typeface="Times New Roman"/>
              </a:rPr>
              <a:t> и </a:t>
            </a:r>
            <a:r>
              <a:rPr lang="en-US" sz="3200" dirty="0" err="1">
                <a:latin typeface="Times New Roman"/>
                <a:cs typeface="Times New Roman"/>
              </a:rPr>
              <a:t>заканчивая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использованием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высокотехнологичных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предметов</a:t>
            </a:r>
            <a:r>
              <a:rPr lang="en-US" sz="3200" dirty="0">
                <a:latin typeface="Times New Roman"/>
                <a:cs typeface="Times New Roman"/>
              </a:rPr>
              <a:t>, </a:t>
            </a:r>
            <a:r>
              <a:rPr lang="en-US" sz="3200" dirty="0" err="1">
                <a:latin typeface="Times New Roman"/>
                <a:cs typeface="Times New Roman"/>
              </a:rPr>
              <a:t>создание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которых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было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бы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невозможно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без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сложных</a:t>
            </a:r>
            <a:r>
              <a:rPr lang="en-US" sz="3200" dirty="0">
                <a:latin typeface="Times New Roman"/>
                <a:cs typeface="Times New Roman"/>
              </a:rPr>
              <a:t> и </a:t>
            </a:r>
            <a:r>
              <a:rPr lang="en-US" sz="3200" dirty="0" err="1">
                <a:latin typeface="Times New Roman"/>
                <a:cs typeface="Times New Roman"/>
              </a:rPr>
              <a:t>точных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расчетов</a:t>
            </a:r>
            <a:r>
              <a:rPr lang="en-US" sz="32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12BE38-8E9C-48AA-A61A-9B2F772CC9E0}"/>
              </a:ext>
            </a:extLst>
          </p:cNvPr>
          <p:cNvSpPr/>
          <p:nvPr/>
        </p:nvSpPr>
        <p:spPr>
          <a:xfrm>
            <a:off x="9448801" y="1030857"/>
            <a:ext cx="2516036" cy="920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9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воздушный зме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22372BE9-E93A-4F62-85A2-DD86EF54B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1" y="1071148"/>
            <a:ext cx="5029200" cy="45863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76B4530-A9D4-4895-9084-97D500F0E3AC}"/>
              </a:ext>
            </a:extLst>
          </p:cNvPr>
          <p:cNvSpPr/>
          <p:nvPr/>
        </p:nvSpPr>
        <p:spPr>
          <a:xfrm>
            <a:off x="5523781" y="-4313"/>
            <a:ext cx="6671093" cy="68723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B91346-E2FD-422E-8EC7-F361B4CB7796}"/>
              </a:ext>
            </a:extLst>
          </p:cNvPr>
          <p:cNvSpPr txBox="1"/>
          <p:nvPr/>
        </p:nvSpPr>
        <p:spPr>
          <a:xfrm>
            <a:off x="5644550" y="353683"/>
            <a:ext cx="6567576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Многие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ученые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пытаются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разгадать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загадку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истории</a:t>
            </a:r>
            <a:r>
              <a:rPr lang="en-US" sz="2400" dirty="0">
                <a:latin typeface="Times New Roman"/>
                <a:cs typeface="Times New Roman"/>
              </a:rPr>
              <a:t> – </a:t>
            </a:r>
            <a:r>
              <a:rPr lang="en-US" sz="2400" dirty="0" err="1">
                <a:latin typeface="Times New Roman"/>
                <a:cs typeface="Times New Roman"/>
              </a:rPr>
              <a:t>как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появилась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математика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Однако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точную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дату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возникновения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науки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никто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может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назвать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Среди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всех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существующих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открытий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самое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значимое</a:t>
            </a:r>
            <a:r>
              <a:rPr lang="en-US" sz="2400" dirty="0">
                <a:latin typeface="Times New Roman"/>
                <a:cs typeface="Times New Roman"/>
              </a:rPr>
              <a:t> – </a:t>
            </a:r>
            <a:r>
              <a:rPr lang="en-US" sz="2400" dirty="0" err="1">
                <a:latin typeface="Times New Roman"/>
                <a:cs typeface="Times New Roman"/>
              </a:rPr>
              <a:t>изобретение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самого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числа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четырех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основных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действий</a:t>
            </a:r>
            <a:r>
              <a:rPr lang="en-US" sz="2400" dirty="0">
                <a:latin typeface="Times New Roman"/>
                <a:cs typeface="Times New Roman"/>
              </a:rPr>
              <a:t>: </a:t>
            </a:r>
            <a:r>
              <a:rPr lang="en-US" sz="2400" dirty="0" err="1">
                <a:latin typeface="Times New Roman"/>
                <a:cs typeface="Times New Roman"/>
              </a:rPr>
              <a:t>сложения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вычитания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деления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умножения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Среди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геометрических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понятий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первыми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достижениями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стали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прямая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окружность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Далее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огромный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вклад</a:t>
            </a:r>
            <a:r>
              <a:rPr lang="en-US" sz="2400" dirty="0">
                <a:latin typeface="Times New Roman"/>
                <a:cs typeface="Times New Roman"/>
              </a:rPr>
              <a:t> в </a:t>
            </a:r>
            <a:r>
              <a:rPr lang="en-US" sz="2400" dirty="0" err="1">
                <a:latin typeface="Times New Roman"/>
                <a:cs typeface="Times New Roman"/>
              </a:rPr>
              <a:t>развитие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науки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внесли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вавилоняне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египтяне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примерно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три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тысячи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лет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назад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Исходя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из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этого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отвечая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вопрос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где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появилась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математика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можно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сказать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что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она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зародилась</a:t>
            </a:r>
            <a:r>
              <a:rPr lang="en-US" sz="2400" dirty="0">
                <a:latin typeface="Times New Roman"/>
                <a:cs typeface="Times New Roman"/>
              </a:rPr>
              <a:t> в </a:t>
            </a:r>
            <a:r>
              <a:rPr lang="en-US" sz="2400" dirty="0" err="1">
                <a:latin typeface="Times New Roman"/>
                <a:cs typeface="Times New Roman"/>
              </a:rPr>
              <a:t>Вавилоне</a:t>
            </a:r>
            <a:r>
              <a:rPr lang="en-US" sz="2400" dirty="0">
                <a:latin typeface="Times New Roman"/>
                <a:cs typeface="Times New Roman"/>
              </a:rPr>
              <a:t>, а </a:t>
            </a:r>
            <a:r>
              <a:rPr lang="en-US" sz="2400" dirty="0" err="1">
                <a:latin typeface="Times New Roman"/>
                <a:cs typeface="Times New Roman"/>
              </a:rPr>
              <a:t>затем</a:t>
            </a:r>
            <a:r>
              <a:rPr lang="en-US" sz="2400" dirty="0">
                <a:latin typeface="Times New Roman"/>
                <a:cs typeface="Times New Roman"/>
              </a:rPr>
              <a:t> в </a:t>
            </a:r>
            <a:r>
              <a:rPr lang="en-US" sz="2400" dirty="0" err="1">
                <a:latin typeface="Times New Roman"/>
                <a:cs typeface="Times New Roman"/>
              </a:rPr>
              <a:t>Египте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Сохранившиеся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таблички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показывают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какие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вычисления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проводились</a:t>
            </a:r>
            <a:r>
              <a:rPr lang="en-US" sz="2400" dirty="0">
                <a:latin typeface="Times New Roman"/>
                <a:cs typeface="Times New Roman"/>
              </a:rPr>
              <a:t> в </a:t>
            </a:r>
            <a:r>
              <a:rPr lang="en-US" sz="2400" dirty="0" err="1">
                <a:latin typeface="Times New Roman"/>
                <a:cs typeface="Times New Roman"/>
              </a:rPr>
              <a:t>те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времена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966866-8BC5-43AB-86FD-CEDD0ED70223}"/>
              </a:ext>
            </a:extLst>
          </p:cNvPr>
          <p:cNvSpPr txBox="1"/>
          <p:nvPr/>
        </p:nvSpPr>
        <p:spPr>
          <a:xfrm>
            <a:off x="94891" y="94891"/>
            <a:ext cx="54892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Times New Roman"/>
                <a:cs typeface="Calibri"/>
              </a:rPr>
              <a:t>ИСТОРИЯ ВОЗНИКНОВЕНИЯ</a:t>
            </a:r>
          </a:p>
        </p:txBody>
      </p:sp>
    </p:spTree>
    <p:extLst>
      <p:ext uri="{BB962C8B-B14F-4D97-AF65-F5344CB8AC3E}">
        <p14:creationId xmlns:p14="http://schemas.microsoft.com/office/powerpoint/2010/main" val="358495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доска объявлений, текст, фотография, улиц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9196C380-CE2D-45E6-800F-818EF94C3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-80297"/>
            <a:ext cx="12261010" cy="733489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DE9893B-3367-44F2-B2C2-231F9D208B70}"/>
              </a:ext>
            </a:extLst>
          </p:cNvPr>
          <p:cNvSpPr/>
          <p:nvPr/>
        </p:nvSpPr>
        <p:spPr>
          <a:xfrm>
            <a:off x="2418272" y="1922253"/>
            <a:ext cx="7231808" cy="33499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880715-BCE1-442C-9CD0-FECCE8B62F0C}"/>
              </a:ext>
            </a:extLst>
          </p:cNvPr>
          <p:cNvSpPr txBox="1"/>
          <p:nvPr/>
        </p:nvSpPr>
        <p:spPr>
          <a:xfrm>
            <a:off x="3171646" y="2265871"/>
            <a:ext cx="5848709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/>
                <a:cs typeface="Times New Roman"/>
              </a:rPr>
              <a:t>Как писал в 1267 году Роджер Бэкон, «Тот, кто не знает математики, не может узнать никакой другой науки и даже не может обнаружить своего невежества, а потому не ищет от него лекарства».</a:t>
            </a:r>
          </a:p>
        </p:txBody>
      </p:sp>
    </p:spTree>
    <p:extLst>
      <p:ext uri="{BB962C8B-B14F-4D97-AF65-F5344CB8AC3E}">
        <p14:creationId xmlns:p14="http://schemas.microsoft.com/office/powerpoint/2010/main" val="304270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6C75D2-AE1F-4947-A39E-176D3E695C8D}"/>
              </a:ext>
            </a:extLst>
          </p:cNvPr>
          <p:cNvSpPr/>
          <p:nvPr/>
        </p:nvSpPr>
        <p:spPr>
          <a:xfrm>
            <a:off x="8312989" y="-4313"/>
            <a:ext cx="3393055" cy="68579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2E690185-BC0C-486C-B9F5-5FA7AC290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1118" y="1251019"/>
            <a:ext cx="4626633" cy="4744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709BF4-5ECE-4D8D-B44A-217F9D84BC56}"/>
              </a:ext>
            </a:extLst>
          </p:cNvPr>
          <p:cNvSpPr txBox="1"/>
          <p:nvPr/>
        </p:nvSpPr>
        <p:spPr>
          <a:xfrm>
            <a:off x="223388" y="223388"/>
            <a:ext cx="656757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5400" dirty="0">
                <a:latin typeface="Times New Roman"/>
                <a:cs typeface="Calibri"/>
              </a:rPr>
              <a:t>ИНТЕРЕСНЫЕ </a:t>
            </a:r>
            <a:r>
              <a:rPr lang="ru-RU" sz="5400">
                <a:latin typeface="Times New Roman"/>
                <a:cs typeface="Calibri"/>
              </a:rPr>
              <a:t>ФАКТЫ:</a:t>
            </a:r>
            <a:endParaRPr lang="ru-RU" sz="5400" dirty="0">
              <a:latin typeface="Times New Roman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645AC7-56E1-4984-A7FE-BE03E4E97FF0}"/>
              </a:ext>
            </a:extLst>
          </p:cNvPr>
          <p:cNvSpPr txBox="1"/>
          <p:nvPr/>
        </p:nvSpPr>
        <p:spPr>
          <a:xfrm>
            <a:off x="224287" y="2366513"/>
            <a:ext cx="7473350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n-US" sz="3200">
                <a:latin typeface="Times New Roman"/>
                <a:cs typeface="Times New Roman"/>
              </a:rPr>
              <a:t>В Риме никогда не было числа 0, несмотря на то, что там народ умный и считать умеет.</a:t>
            </a:r>
            <a:endParaRPr lang="en-US" sz="3200" dirty="0">
              <a:latin typeface="Times New Roman"/>
              <a:cs typeface="Times New Roman"/>
            </a:endParaRPr>
          </a:p>
          <a:p>
            <a:pPr>
              <a:buChar char="•"/>
            </a:pPr>
            <a:endParaRPr lang="en-US" sz="3200" dirty="0">
              <a:latin typeface="Times New Roman"/>
              <a:cs typeface="Times New Roman"/>
            </a:endParaRPr>
          </a:p>
          <a:p>
            <a:pPr>
              <a:buChar char="•"/>
            </a:pPr>
            <a:r>
              <a:rPr lang="en-US" sz="3200">
                <a:latin typeface="Times New Roman"/>
                <a:cs typeface="Times New Roman"/>
              </a:rPr>
              <a:t>Благодаря математике известно, что галстук можно завязать 177147 способами.</a:t>
            </a:r>
          </a:p>
        </p:txBody>
      </p:sp>
    </p:spTree>
    <p:extLst>
      <p:ext uri="{BB962C8B-B14F-4D97-AF65-F5344CB8AC3E}">
        <p14:creationId xmlns:p14="http://schemas.microsoft.com/office/powerpoint/2010/main" val="350495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, часы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5A4DB4B3-A97A-4071-9D3F-174DCF139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249" y="264759"/>
            <a:ext cx="6107501" cy="323734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501000-7E35-4256-910D-30F7D150EDF1}"/>
              </a:ext>
            </a:extLst>
          </p:cNvPr>
          <p:cNvSpPr/>
          <p:nvPr/>
        </p:nvSpPr>
        <p:spPr>
          <a:xfrm>
            <a:off x="204158" y="268857"/>
            <a:ext cx="6369168" cy="3594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E609B5-7803-4909-87BF-D7269DEF579A}"/>
              </a:ext>
            </a:extLst>
          </p:cNvPr>
          <p:cNvSpPr txBox="1"/>
          <p:nvPr/>
        </p:nvSpPr>
        <p:spPr>
          <a:xfrm>
            <a:off x="209909" y="253042"/>
            <a:ext cx="6236897" cy="65248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latin typeface="Times New Roman"/>
                <a:cs typeface="Times New Roman"/>
              </a:rPr>
              <a:t> С математики </a:t>
            </a:r>
            <a:r>
              <a:rPr lang="en-US" sz="4400">
                <a:latin typeface="Times New Roman"/>
                <a:cs typeface="Times New Roman"/>
              </a:rPr>
              <a:t>начинается всё</a:t>
            </a:r>
            <a:br>
              <a:rPr lang="en-US" dirty="0">
                <a:latin typeface="-apple-system"/>
              </a:rPr>
            </a:br>
            <a:br>
              <a:rPr lang="en-US" dirty="0">
                <a:latin typeface="-apple-system"/>
              </a:rPr>
            </a:br>
            <a:r>
              <a:rPr lang="en-US" sz="2400">
                <a:latin typeface="Times New Roman"/>
                <a:cs typeface="Times New Roman"/>
              </a:rPr>
              <a:t>Ребёнок только родился, а первые цифры в его </a:t>
            </a:r>
            <a:r>
              <a:rPr lang="en-US" sz="2400" dirty="0">
                <a:latin typeface="Times New Roman"/>
                <a:cs typeface="Times New Roman"/>
              </a:rPr>
              <a:t>жизни уже звучат: рост, вес.</a:t>
            </a:r>
            <a:br>
              <a:rPr lang="en-US" sz="2400" dirty="0">
                <a:latin typeface="Times New Roman"/>
              </a:rPr>
            </a:br>
            <a:r>
              <a:rPr lang="en-US" sz="2400" dirty="0">
                <a:latin typeface="Times New Roman"/>
                <a:cs typeface="Times New Roman"/>
              </a:rPr>
              <a:t>Малыш растет, не может выговорить слова "математика", а уже занимается ею, решает небольшие задачи по подсчету игрушек, кубиков.А ведь с математики начинается всё.</a:t>
            </a:r>
            <a:endParaRPr lang="ru-RU" sz="2400">
              <a:latin typeface="Times New Roman"/>
              <a:cs typeface="Times New Roman"/>
            </a:endParaRPr>
          </a:p>
          <a:p>
            <a:r>
              <a:rPr lang="en-US" sz="2400">
                <a:latin typeface="Times New Roman"/>
                <a:cs typeface="Times New Roman"/>
              </a:rPr>
              <a:t>Да и родители о математике и задачах не забывают. Готовя ребенку пищу, взвешивая его, им приходится</a:t>
            </a:r>
            <a:br>
              <a:rPr lang="en-US" sz="2400" dirty="0">
                <a:latin typeface="Times New Roman"/>
              </a:rPr>
            </a:br>
            <a:r>
              <a:rPr lang="en-US" sz="2400">
                <a:latin typeface="Times New Roman"/>
                <a:cs typeface="Times New Roman"/>
              </a:rPr>
              <a:t>использовать математику.</a:t>
            </a:r>
            <a:br>
              <a:rPr lang="en-US" sz="2400" dirty="0">
                <a:latin typeface="Times New Roman"/>
              </a:rPr>
            </a:br>
            <a:r>
              <a:rPr lang="en-US" sz="2400">
                <a:latin typeface="Times New Roman"/>
                <a:cs typeface="Times New Roman"/>
              </a:rPr>
              <a:t>Ведь нужно решить элементарные задачи: сколько еды нужно приготовить для малыша, учитывая его вес.</a:t>
            </a:r>
          </a:p>
        </p:txBody>
      </p:sp>
      <p:pic>
        <p:nvPicPr>
          <p:cNvPr id="3" name="Рисунок 5" descr="Изображение выглядит как текс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8FB5BE0F-1A9F-4ADA-A254-854D87651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1721" y="3656635"/>
            <a:ext cx="3404558" cy="329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7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BE8B5BD-C9E8-4494-963A-A7A0F824C483}"/>
              </a:ext>
            </a:extLst>
          </p:cNvPr>
          <p:cNvSpPr/>
          <p:nvPr/>
        </p:nvSpPr>
        <p:spPr>
          <a:xfrm>
            <a:off x="1123411" y="-5212"/>
            <a:ext cx="10107281" cy="920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52C434-392B-41C6-AD8A-65846879CDC7}"/>
              </a:ext>
            </a:extLst>
          </p:cNvPr>
          <p:cNvSpPr txBox="1"/>
          <p:nvPr/>
        </p:nvSpPr>
        <p:spPr>
          <a:xfrm>
            <a:off x="1503872" y="51760"/>
            <a:ext cx="1023380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800" dirty="0">
                <a:latin typeface="Times New Roman"/>
                <a:cs typeface="Calibri"/>
              </a:rPr>
              <a:t>МАТЕМАТИКА В ПРОФЕССИЯХ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0536E6-5C60-43D0-919B-1B0D30E2B39C}"/>
              </a:ext>
            </a:extLst>
          </p:cNvPr>
          <p:cNvSpPr txBox="1"/>
          <p:nvPr/>
        </p:nvSpPr>
        <p:spPr>
          <a:xfrm>
            <a:off x="-5751" y="1043796"/>
            <a:ext cx="12059728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err="1">
                <a:latin typeface="Times New Roman"/>
                <a:cs typeface="Times New Roman"/>
              </a:rPr>
              <a:t>Некоторые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профессии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без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нее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немыслимы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многие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появились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только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благодаря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развитию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отдельных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ее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направлений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Современный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технический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прогресс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тесно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связан</a:t>
            </a:r>
            <a:r>
              <a:rPr lang="en-US" sz="2400" dirty="0">
                <a:latin typeface="Times New Roman"/>
                <a:cs typeface="Times New Roman"/>
              </a:rPr>
              <a:t> с </a:t>
            </a:r>
            <a:r>
              <a:rPr lang="en-US" sz="2400" dirty="0" err="1">
                <a:latin typeface="Times New Roman"/>
                <a:cs typeface="Times New Roman"/>
              </a:rPr>
              <a:t>усложнением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развитием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математического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аппарата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Компьютеры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телефоны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самолеты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космические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аппараты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никогда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бы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появились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не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будь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людям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известна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царица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наук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Однако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роль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математики</a:t>
            </a:r>
            <a:r>
              <a:rPr lang="en-US" sz="2400" dirty="0">
                <a:latin typeface="Times New Roman"/>
                <a:cs typeface="Times New Roman"/>
              </a:rPr>
              <a:t> в </a:t>
            </a:r>
            <a:r>
              <a:rPr lang="en-US" sz="2400" dirty="0" err="1">
                <a:latin typeface="Times New Roman"/>
                <a:cs typeface="Times New Roman"/>
              </a:rPr>
              <a:t>жизни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человека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этим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исчерпывается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Наука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помогает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ребенку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осваивать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мир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обучает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более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эффективному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взаимодействию</a:t>
            </a:r>
            <a:r>
              <a:rPr lang="en-US" sz="2400" dirty="0">
                <a:latin typeface="Times New Roman"/>
                <a:cs typeface="Times New Roman"/>
              </a:rPr>
              <a:t> с </a:t>
            </a:r>
            <a:r>
              <a:rPr lang="en-US" sz="2400" dirty="0" err="1">
                <a:latin typeface="Times New Roman"/>
                <a:cs typeface="Times New Roman"/>
              </a:rPr>
              <a:t>ним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формирует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мышление</a:t>
            </a:r>
            <a:r>
              <a:rPr lang="en-US" sz="2400" dirty="0">
                <a:latin typeface="Times New Roman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cs typeface="Times New Roman"/>
              </a:rPr>
              <a:t>отдельные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качества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характера</a:t>
            </a:r>
            <a:r>
              <a:rPr lang="en-US" sz="2400" dirty="0">
                <a:latin typeface="Times New Roman"/>
                <a:cs typeface="Times New Roman"/>
              </a:rPr>
              <a:t>. </a:t>
            </a:r>
            <a:endParaRPr lang="ru-RU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F886D-A266-4E3B-88D1-A2423AAE5EC8}"/>
              </a:ext>
            </a:extLst>
          </p:cNvPr>
          <p:cNvSpPr txBox="1"/>
          <p:nvPr/>
        </p:nvSpPr>
        <p:spPr>
          <a:xfrm>
            <a:off x="51759" y="3890514"/>
            <a:ext cx="11800935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- </a:t>
            </a:r>
            <a:r>
              <a:rPr lang="en-US" sz="2400" dirty="0" err="1">
                <a:latin typeface="Times New Roman"/>
                <a:cs typeface="Times New Roman"/>
              </a:rPr>
              <a:t>Астроному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она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помогает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определить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пути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далёких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звёзд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lang="en-US" sz="240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- </a:t>
            </a:r>
            <a:r>
              <a:rPr lang="en-US" sz="2400" dirty="0" err="1">
                <a:latin typeface="Times New Roman"/>
                <a:cs typeface="Times New Roman"/>
              </a:rPr>
              <a:t>Инженер</a:t>
            </a:r>
            <a:r>
              <a:rPr lang="en-US" sz="2400" dirty="0">
                <a:latin typeface="Times New Roman"/>
                <a:cs typeface="Times New Roman"/>
              </a:rPr>
              <a:t> с </a:t>
            </a:r>
            <a:r>
              <a:rPr lang="en-US" sz="2400" dirty="0" err="1">
                <a:latin typeface="Times New Roman"/>
                <a:cs typeface="Times New Roman"/>
              </a:rPr>
              <a:t>помощью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математики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рассчитывает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реактивный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самолёт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корабль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или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новую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электростанцию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lang="en-US" sz="240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- </a:t>
            </a:r>
            <a:r>
              <a:rPr lang="en-US" sz="2400" dirty="0" err="1">
                <a:latin typeface="Times New Roman"/>
                <a:cs typeface="Times New Roman"/>
              </a:rPr>
              <a:t>Учёному-физику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математика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открывает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законы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атомного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ядра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lang="en-US" sz="240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- </a:t>
            </a:r>
            <a:r>
              <a:rPr lang="en-US" sz="2400" dirty="0" err="1">
                <a:latin typeface="Times New Roman"/>
                <a:cs typeface="Times New Roman"/>
              </a:rPr>
              <a:t>Моряку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указывает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путь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корабля</a:t>
            </a:r>
            <a:r>
              <a:rPr lang="en-US" sz="2400" dirty="0">
                <a:latin typeface="Times New Roman"/>
                <a:cs typeface="Times New Roman"/>
              </a:rPr>
              <a:t> в </a:t>
            </a:r>
            <a:r>
              <a:rPr lang="en-US" sz="2400" dirty="0" err="1">
                <a:latin typeface="Times New Roman"/>
                <a:cs typeface="Times New Roman"/>
              </a:rPr>
              <a:t>океане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br>
              <a:rPr lang="en-US" dirty="0"/>
            </a:br>
            <a:endParaRPr lang="en-US">
              <a:latin typeface="-apple-system"/>
              <a:cs typeface="Calibri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A953961-9B09-4767-9BBD-7DC343A079D5}"/>
              </a:ext>
            </a:extLst>
          </p:cNvPr>
          <p:cNvSpPr/>
          <p:nvPr/>
        </p:nvSpPr>
        <p:spPr>
          <a:xfrm>
            <a:off x="8426211" y="5802342"/>
            <a:ext cx="3723734" cy="920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8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21E8AE-FB20-4117-90F4-57C04D7137B1}"/>
              </a:ext>
            </a:extLst>
          </p:cNvPr>
          <p:cNvSpPr txBox="1"/>
          <p:nvPr/>
        </p:nvSpPr>
        <p:spPr>
          <a:xfrm>
            <a:off x="5111690" y="65237"/>
            <a:ext cx="656757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5400" dirty="0">
                <a:latin typeface="Times New Roman"/>
                <a:cs typeface="Calibri"/>
              </a:rPr>
              <a:t>ИНТЕРЕСНЫЕ ФАКТЫ: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1D506AB-1C75-4248-8110-4D50A99490F1}"/>
              </a:ext>
            </a:extLst>
          </p:cNvPr>
          <p:cNvSpPr/>
          <p:nvPr/>
        </p:nvSpPr>
        <p:spPr>
          <a:xfrm>
            <a:off x="506084" y="-4313"/>
            <a:ext cx="3393055" cy="68579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7C113C34-D9B6-4979-BF47-10D2ABFEC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1049736"/>
            <a:ext cx="5287992" cy="5405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57A340-E704-44D2-8FF8-CA6417F779E1}"/>
              </a:ext>
            </a:extLst>
          </p:cNvPr>
          <p:cNvSpPr txBox="1"/>
          <p:nvPr/>
        </p:nvSpPr>
        <p:spPr>
          <a:xfrm>
            <a:off x="5644551" y="2208362"/>
            <a:ext cx="5934972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buChar char="•"/>
            </a:pPr>
            <a:r>
              <a:rPr lang="en-US" sz="3200" dirty="0" err="1">
                <a:latin typeface="Times New Roman"/>
                <a:cs typeface="Times New Roman"/>
              </a:rPr>
              <a:t>Ноль</a:t>
            </a:r>
            <a:r>
              <a:rPr lang="en-US" sz="3200" dirty="0">
                <a:latin typeface="Times New Roman"/>
                <a:cs typeface="Times New Roman"/>
              </a:rPr>
              <a:t> – </a:t>
            </a:r>
            <a:r>
              <a:rPr lang="en-US" sz="3200" dirty="0" err="1">
                <a:latin typeface="Times New Roman"/>
                <a:cs typeface="Times New Roman"/>
              </a:rPr>
              <a:t>это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единственное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число</a:t>
            </a:r>
            <a:r>
              <a:rPr lang="en-US" sz="3200" dirty="0">
                <a:latin typeface="Times New Roman"/>
                <a:cs typeface="Times New Roman"/>
              </a:rPr>
              <a:t>, </a:t>
            </a:r>
            <a:r>
              <a:rPr lang="en-US" sz="3200" dirty="0" err="1">
                <a:latin typeface="Times New Roman"/>
                <a:cs typeface="Times New Roman"/>
              </a:rPr>
              <a:t>которое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имеет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несколько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названий</a:t>
            </a:r>
            <a:r>
              <a:rPr lang="en-US" sz="3200" dirty="0">
                <a:latin typeface="Times New Roman"/>
                <a:cs typeface="Times New Roman"/>
              </a:rPr>
              <a:t>.</a:t>
            </a:r>
            <a:endParaRPr lang="ru-RU"/>
          </a:p>
          <a:p>
            <a:pPr algn="r">
              <a:buChar char="•"/>
            </a:pPr>
            <a:endParaRPr lang="en-US" sz="3200" dirty="0">
              <a:latin typeface="Times New Roman"/>
              <a:cs typeface="Times New Roman"/>
            </a:endParaRPr>
          </a:p>
          <a:p>
            <a:pPr algn="r">
              <a:buChar char="•"/>
            </a:pPr>
            <a:r>
              <a:rPr lang="en-US" sz="3200" dirty="0" err="1">
                <a:latin typeface="Times New Roman"/>
                <a:cs typeface="Times New Roman"/>
              </a:rPr>
              <a:t>Если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треугольник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нарисовать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на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сфере</a:t>
            </a:r>
            <a:r>
              <a:rPr lang="en-US" sz="3200" dirty="0">
                <a:latin typeface="Times New Roman"/>
                <a:cs typeface="Times New Roman"/>
              </a:rPr>
              <a:t>, </a:t>
            </a:r>
            <a:r>
              <a:rPr lang="en-US" sz="3200" dirty="0" err="1">
                <a:latin typeface="Times New Roman"/>
                <a:cs typeface="Times New Roman"/>
              </a:rPr>
              <a:t>то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все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его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углы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будут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только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dirty="0" err="1">
                <a:latin typeface="Times New Roman"/>
                <a:cs typeface="Times New Roman"/>
              </a:rPr>
              <a:t>прямыми</a:t>
            </a:r>
            <a:r>
              <a:rPr lang="en-US" sz="32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376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436</cp:revision>
  <dcterms:created xsi:type="dcterms:W3CDTF">2020-04-29T07:27:23Z</dcterms:created>
  <dcterms:modified xsi:type="dcterms:W3CDTF">2020-04-29T09:37:08Z</dcterms:modified>
</cp:coreProperties>
</file>