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D4F19CD9-9B42-4EBB-88BD-7C6DE4EE157C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4D451-CA77-46F0-9E90-8A7D81C1479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4B78-B0DE-4701-9647-2C856E97C2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4D451-CA77-46F0-9E90-8A7D81C1479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4B78-B0DE-4701-9647-2C856E97C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4D451-CA77-46F0-9E90-8A7D81C1479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4B78-B0DE-4701-9647-2C856E97C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4D451-CA77-46F0-9E90-8A7D81C1479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4B78-B0DE-4701-9647-2C856E97C2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4D451-CA77-46F0-9E90-8A7D81C1479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4B78-B0DE-4701-9647-2C856E97C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4D451-CA77-46F0-9E90-8A7D81C1479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4B78-B0DE-4701-9647-2C856E97C2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4D451-CA77-46F0-9E90-8A7D81C1479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4B78-B0DE-4701-9647-2C856E97C2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4D451-CA77-46F0-9E90-8A7D81C1479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4B78-B0DE-4701-9647-2C856E97C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4D451-CA77-46F0-9E90-8A7D81C1479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4B78-B0DE-4701-9647-2C856E97C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4D451-CA77-46F0-9E90-8A7D81C1479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4B78-B0DE-4701-9647-2C856E97C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4D451-CA77-46F0-9E90-8A7D81C1479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4B78-B0DE-4701-9647-2C856E97C2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594D451-CA77-46F0-9E90-8A7D81C1479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8654B78-B0DE-4701-9647-2C856E97C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5445224"/>
            <a:ext cx="3116730" cy="882119"/>
          </a:xfrm>
        </p:spPr>
        <p:txBody>
          <a:bodyPr>
            <a:normAutofit/>
          </a:bodyPr>
          <a:lstStyle/>
          <a:p>
            <a:r>
              <a:rPr lang="ru-RU" sz="1200" dirty="0" smtClean="0"/>
              <a:t>Работа </a:t>
            </a:r>
            <a:r>
              <a:rPr lang="ru-RU" sz="1200" dirty="0"/>
              <a:t>сделана : </a:t>
            </a:r>
            <a:r>
              <a:rPr lang="ru-RU" sz="1200" dirty="0" smtClean="0"/>
              <a:t>Дарьей Улановой</a:t>
            </a:r>
          </a:p>
          <a:p>
            <a:r>
              <a:rPr lang="ru-RU" sz="1200" dirty="0" smtClean="0"/>
              <a:t>Класс: 7В</a:t>
            </a:r>
          </a:p>
          <a:p>
            <a:r>
              <a:rPr lang="ru-RU" sz="1200" dirty="0" smtClean="0"/>
              <a:t>Руководитель: </a:t>
            </a:r>
            <a:r>
              <a:rPr lang="ru-RU" sz="1200" dirty="0" err="1" smtClean="0"/>
              <a:t>Дубовская</a:t>
            </a:r>
            <a:r>
              <a:rPr lang="ru-RU" sz="1200" dirty="0" smtClean="0"/>
              <a:t> </a:t>
            </a:r>
            <a:r>
              <a:rPr lang="ru-RU" sz="1200" dirty="0" smtClean="0"/>
              <a:t>Е.В.</a:t>
            </a:r>
            <a:endParaRPr lang="ru-RU" sz="12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416824" cy="4824536"/>
          </a:xfrm>
        </p:spPr>
        <p:txBody>
          <a:bodyPr/>
          <a:lstStyle/>
          <a:p>
            <a:pPr marL="182880" indent="0">
              <a:buNone/>
            </a:pP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Старинные задачи по математике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2025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7"/>
            <a:ext cx="7175351" cy="1262073"/>
          </a:xfrm>
        </p:spPr>
        <p:txBody>
          <a:bodyPr/>
          <a:lstStyle/>
          <a:p>
            <a:pPr marL="182880" indent="0">
              <a:buNone/>
            </a:pPr>
            <a:r>
              <a:rPr lang="ru-RU" dirty="0" smtClean="0"/>
              <a:t>         </a:t>
            </a:r>
            <a:r>
              <a:rPr lang="ru-RU" sz="4800" dirty="0" smtClean="0"/>
              <a:t>ВВЕДЕНИЕ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208912" cy="38164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1800" dirty="0" smtClean="0"/>
              <a:t>Еще в древние века математика занимала основное место в умах ученых </a:t>
            </a:r>
            <a:r>
              <a:rPr lang="ru-RU" sz="1800" dirty="0" smtClean="0"/>
              <a:t>и, </a:t>
            </a:r>
            <a:r>
              <a:rPr lang="ru-RU" sz="1800" dirty="0" smtClean="0"/>
              <a:t>благодаря сохранившимся </a:t>
            </a:r>
            <a:r>
              <a:rPr lang="ru-RU" sz="1800" dirty="0" smtClean="0"/>
              <a:t>рукописям, </a:t>
            </a:r>
            <a:r>
              <a:rPr lang="ru-RU" sz="1800" dirty="0" smtClean="0"/>
              <a:t>у нас есть возможность проследить за развитием математической мысли и возможность </a:t>
            </a:r>
            <a:r>
              <a:rPr lang="ru-RU" sz="1800" dirty="0" smtClean="0"/>
              <a:t>решить </a:t>
            </a:r>
            <a:r>
              <a:rPr lang="ru-RU" sz="1800" dirty="0" smtClean="0"/>
              <a:t>старинные задачи и сравнить </a:t>
            </a:r>
            <a:r>
              <a:rPr lang="ru-RU" sz="1800" dirty="0" smtClean="0"/>
              <a:t>их </a:t>
            </a:r>
            <a:r>
              <a:rPr lang="ru-RU" sz="1800" dirty="0" smtClean="0"/>
              <a:t>решение с современным решением . Мы </a:t>
            </a:r>
            <a:r>
              <a:rPr lang="ru-RU" sz="1800" dirty="0" smtClean="0"/>
              <a:t>решим </a:t>
            </a:r>
            <a:r>
              <a:rPr lang="ru-RU" sz="1800" dirty="0" smtClean="0"/>
              <a:t>задачи разных стран и разных времен. Решение каждой из таких задач требует немалой смекалки , сообразительности и умения рассуждать.</a:t>
            </a:r>
          </a:p>
        </p:txBody>
      </p:sp>
      <p:pic>
        <p:nvPicPr>
          <p:cNvPr id="1026" name="Picture 2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4869160"/>
            <a:ext cx="1829714" cy="156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itebulb"/>
          <p:cNvSpPr>
            <a:spLocks noEditPoints="1" noChangeArrowheads="1"/>
          </p:cNvSpPr>
          <p:nvPr/>
        </p:nvSpPr>
        <p:spPr bwMode="auto">
          <a:xfrm>
            <a:off x="7236296" y="260648"/>
            <a:ext cx="792088" cy="108012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3653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8568952" cy="46805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1800" dirty="0"/>
              <a:t> </a:t>
            </a:r>
            <a:r>
              <a:rPr lang="ru-RU" sz="1800" dirty="0" smtClean="0"/>
              <a:t>   </a:t>
            </a:r>
            <a:r>
              <a:rPr lang="ru-RU" sz="1800" dirty="0"/>
              <a:t>Никто точно не может </a:t>
            </a:r>
            <a:r>
              <a:rPr lang="ru-RU" sz="1800" dirty="0" smtClean="0"/>
              <a:t>сказать, </a:t>
            </a:r>
            <a:r>
              <a:rPr lang="ru-RU" sz="1800" dirty="0"/>
              <a:t>как появилась математика. </a:t>
            </a:r>
            <a:r>
              <a:rPr lang="ru-RU" sz="1800" dirty="0" smtClean="0"/>
              <a:t>Сведения </a:t>
            </a:r>
            <a:r>
              <a:rPr lang="ru-RU" sz="1800" dirty="0"/>
              <a:t>о ней содержаться в разных письменах у различных народов . Найденные артефакты эпохи Вавилона </a:t>
            </a:r>
            <a:r>
              <a:rPr lang="ru-RU" sz="1800" dirty="0" smtClean="0"/>
              <a:t>показывают, </a:t>
            </a:r>
            <a:r>
              <a:rPr lang="ru-RU" sz="1800" dirty="0"/>
              <a:t>что уже тогда люди вели подсчеты домашних </a:t>
            </a:r>
            <a:r>
              <a:rPr lang="ru-RU" sz="1800" dirty="0" smtClean="0"/>
              <a:t>расходов, </a:t>
            </a:r>
            <a:r>
              <a:rPr lang="ru-RU" sz="1800" dirty="0"/>
              <a:t>торговых сделок, решали математические задачки. Наиболее древние письменные математические тексты датируются примерно началом 2тыс. до н.э</a:t>
            </a:r>
            <a:r>
              <a:rPr lang="ru-RU" sz="1800" dirty="0" smtClean="0"/>
              <a:t>., </a:t>
            </a:r>
            <a:r>
              <a:rPr lang="ru-RU" sz="1800" dirty="0"/>
              <a:t>математические документы сохранились только в </a:t>
            </a:r>
            <a:r>
              <a:rPr lang="ru-RU" sz="1800" dirty="0" smtClean="0"/>
              <a:t>Египте, </a:t>
            </a:r>
            <a:r>
              <a:rPr lang="ru-RU" sz="1800" dirty="0"/>
              <a:t>Вавилоне, в Китае и в Египте.</a:t>
            </a:r>
          </a:p>
          <a:p>
            <a:pPr>
              <a:lnSpc>
                <a:spcPct val="150000"/>
              </a:lnSpc>
            </a:pPr>
            <a:r>
              <a:rPr lang="ru-RU" sz="1800" dirty="0"/>
              <a:t>  В России математика </a:t>
            </a:r>
            <a:r>
              <a:rPr lang="ru-RU" sz="1800" dirty="0" smtClean="0"/>
              <a:t>начала стремительное развитее, начиная только с 16 века. Давайте  попробуем решить  старинные задачи!</a:t>
            </a:r>
          </a:p>
          <a:p>
            <a:pPr>
              <a:lnSpc>
                <a:spcPct val="150000"/>
              </a:lnSpc>
            </a:pPr>
            <a:r>
              <a:rPr lang="ru-RU" sz="1800" dirty="0"/>
              <a:t> </a:t>
            </a:r>
            <a:r>
              <a:rPr lang="ru-RU" sz="1800" dirty="0" smtClean="0"/>
              <a:t>   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403648" y="188640"/>
            <a:ext cx="6696744" cy="1512168"/>
          </a:xfrm>
        </p:spPr>
        <p:txBody>
          <a:bodyPr/>
          <a:lstStyle/>
          <a:p>
            <a:pPr marL="182880" indent="0">
              <a:buNone/>
            </a:pPr>
            <a:r>
              <a:rPr lang="ru-RU" sz="4000" dirty="0" smtClean="0"/>
              <a:t>ИСТОРИЯ ПОЯВЛЕНИЯ    МАТЕМАТИКИ </a:t>
            </a:r>
            <a:endParaRPr lang="ru-RU" sz="4000" dirty="0"/>
          </a:p>
        </p:txBody>
      </p:sp>
      <p:pic>
        <p:nvPicPr>
          <p:cNvPr id="2051" name="Picture 3" descr="C:\Program Files (x86)\Microsoft Office\MEDIA\CAGCAT10\j025130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79741"/>
            <a:ext cx="913486" cy="889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04885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3000" y="1268760"/>
            <a:ext cx="3284984" cy="720080"/>
          </a:xfrm>
        </p:spPr>
        <p:txBody>
          <a:bodyPr/>
          <a:lstStyle/>
          <a:p>
            <a:r>
              <a:rPr lang="ru-RU" sz="3200" dirty="0" smtClean="0"/>
              <a:t>Условие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56447" y="2060848"/>
            <a:ext cx="3346704" cy="2952327"/>
          </a:xfrm>
        </p:spPr>
        <p:txBody>
          <a:bodyPr/>
          <a:lstStyle/>
          <a:p>
            <a:pPr marL="45720" indent="0">
              <a:buNone/>
            </a:pPr>
            <a:r>
              <a:rPr lang="ru-RU" dirty="0"/>
              <a:t>Лошадь съедает воз сена за месяц, коза за два месяца, овца за три месяца.</a:t>
            </a:r>
          </a:p>
          <a:p>
            <a:pPr marL="45720" indent="0">
              <a:buNone/>
            </a:pPr>
            <a:r>
              <a:rPr lang="ru-RU" dirty="0"/>
              <a:t>За какое время лошадь, коза и овца вместе съедят такой же воз </a:t>
            </a:r>
            <a:r>
              <a:rPr lang="ru-RU" dirty="0" smtClean="0"/>
              <a:t>сена?</a:t>
            </a:r>
            <a:endParaRPr lang="ru-RU" dirty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8" y="1268760"/>
            <a:ext cx="3346704" cy="711770"/>
          </a:xfrm>
        </p:spPr>
        <p:txBody>
          <a:bodyPr/>
          <a:lstStyle/>
          <a:p>
            <a:r>
              <a:rPr lang="ru-RU" sz="3600" dirty="0" smtClean="0"/>
              <a:t>Решение</a:t>
            </a:r>
            <a:endParaRPr lang="ru-RU" sz="36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060848"/>
            <a:ext cx="3346704" cy="2952328"/>
          </a:xfrm>
        </p:spPr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ru-RU" dirty="0"/>
              <a:t>Поскольку лошадь съедает воз сена за месяц, то за год (12 месяцев) она съедает 12 возов сена. Так как коза съедает воз сена за 2 месяца, то за год она съедает 6 возов сена. И, наконец, поскольку овца съедает воз сена за 3 месяца, то за год она съедает 4 воза сена. Вместе же они за год съедят 12+6+4=22 воза сена. Тогда один воз сена они вместе съедят за 12:22=6/11 (шесть одиннадцатых) месяца.</a:t>
            </a:r>
          </a:p>
        </p:txBody>
      </p:sp>
      <p:pic>
        <p:nvPicPr>
          <p:cNvPr id="2050" name="Picture 2" descr="C:\Program Files (x86)\Microsoft Office\MEDIA\OFFICE14\Bullets\BD21308_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10087" y="3367087"/>
            <a:ext cx="123825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Program Files (x86)\Microsoft Office\MEDIA\OFFICE14\Lines\BD21370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6412" y="1092949"/>
            <a:ext cx="571500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Program Files (x86)\Microsoft Office\MEDIA\CAGCAT10\j0149627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5313" y="4329065"/>
            <a:ext cx="2533461" cy="1800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253831" y="18864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Задача Древней Руси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33540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187624" y="1412776"/>
            <a:ext cx="3346704" cy="639762"/>
          </a:xfrm>
        </p:spPr>
        <p:txBody>
          <a:bodyPr/>
          <a:lstStyle/>
          <a:p>
            <a:r>
              <a:rPr lang="ru-RU" sz="3600" dirty="0" smtClean="0"/>
              <a:t>Условие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187624" y="2204864"/>
            <a:ext cx="3346704" cy="27432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/>
              <a:t>Заполнить натуральными числами от 1 до 9 квадратную таблицу размером 3X3 так, чтобы суммы чисел по всем строкам, столбцам и диагоналям были равны одному и тому же числу 15.</a:t>
            </a:r>
            <a:br>
              <a:rPr lang="ru-RU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716016" y="1412776"/>
            <a:ext cx="3346704" cy="639762"/>
          </a:xfrm>
        </p:spPr>
        <p:txBody>
          <a:bodyPr/>
          <a:lstStyle/>
          <a:p>
            <a:r>
              <a:rPr lang="ru-RU" sz="3600" dirty="0" smtClean="0"/>
              <a:t>Решение</a:t>
            </a:r>
            <a:endParaRPr lang="ru-RU" sz="36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4644008" y="2204864"/>
            <a:ext cx="3346704" cy="2743200"/>
          </a:xfrm>
        </p:spPr>
        <p:txBody>
          <a:bodyPr/>
          <a:lstStyle/>
          <a:p>
            <a:pPr marL="388620" indent="-342900">
              <a:buFont typeface="+mj-lt"/>
              <a:buAutoNum type="arabicPeriod"/>
            </a:pPr>
            <a:r>
              <a:rPr lang="ru-RU" dirty="0" smtClean="0"/>
              <a:t>4,9,2</a:t>
            </a:r>
          </a:p>
          <a:p>
            <a:pPr marL="388620" indent="-342900">
              <a:buFont typeface="+mj-lt"/>
              <a:buAutoNum type="arabicPeriod"/>
            </a:pPr>
            <a:r>
              <a:rPr lang="ru-RU" dirty="0" smtClean="0"/>
              <a:t>3,5,7 </a:t>
            </a:r>
          </a:p>
          <a:p>
            <a:pPr marL="388620" indent="-342900">
              <a:buFont typeface="+mj-lt"/>
              <a:buAutoNum type="arabicPeriod"/>
            </a:pPr>
            <a:r>
              <a:rPr lang="ru-RU" dirty="0" smtClean="0"/>
              <a:t>8,1,6</a:t>
            </a:r>
          </a:p>
          <a:p>
            <a:pPr marL="388620" indent="-342900">
              <a:buFont typeface="+mj-lt"/>
              <a:buAutoNum type="arabicPeriod"/>
            </a:pP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71601" y="476672"/>
            <a:ext cx="5400600" cy="83671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Задача Китая  </a:t>
            </a:r>
            <a:endParaRPr lang="ru-RU" dirty="0"/>
          </a:p>
        </p:txBody>
      </p:sp>
      <p:pic>
        <p:nvPicPr>
          <p:cNvPr id="3074" name="Picture 2" descr="C:\Program Files (x86)\Microsoft Office\MEDIA\CAGCAT10\j019553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005064"/>
            <a:ext cx="1582866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47905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187624" y="1268760"/>
            <a:ext cx="3346704" cy="639762"/>
          </a:xfrm>
        </p:spPr>
        <p:txBody>
          <a:bodyPr/>
          <a:lstStyle/>
          <a:p>
            <a:r>
              <a:rPr lang="ru-RU" sz="3600" dirty="0" smtClean="0"/>
              <a:t>Условие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225296" y="1988840"/>
            <a:ext cx="3346704" cy="274320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Некий математик насчитал на выгоне 70 коров. “Какую долю от всего стада составляют эти коровы?” - спросил математик у пастуха. “Я выгнал пастись две трети от трети всего стада”, - отвечал пастух. Сколько голов скота насчитывается во всем стаде?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644008" y="1268760"/>
            <a:ext cx="3346704" cy="639762"/>
          </a:xfrm>
        </p:spPr>
        <p:txBody>
          <a:bodyPr/>
          <a:lstStyle/>
          <a:p>
            <a:r>
              <a:rPr lang="ru-RU" sz="3600" dirty="0" smtClean="0"/>
              <a:t>Решение</a:t>
            </a:r>
            <a:endParaRPr lang="ru-RU" sz="36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4572000" y="1988840"/>
            <a:ext cx="3346704" cy="27432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smtClean="0"/>
              <a:t>Пусть </a:t>
            </a:r>
            <a:r>
              <a:rPr lang="ru-RU" dirty="0"/>
              <a:t>Х — число голов скота во всем стаде. </a:t>
            </a:r>
          </a:p>
          <a:p>
            <a:pPr marL="45720" indent="0">
              <a:buNone/>
            </a:pPr>
            <a:r>
              <a:rPr lang="ru-RU" dirty="0" smtClean="0"/>
              <a:t>Ответ</a:t>
            </a:r>
            <a:r>
              <a:rPr lang="ru-RU" dirty="0"/>
              <a:t>: во всем стаде было 312 голов скота.</a:t>
            </a:r>
          </a:p>
          <a:p>
            <a:pPr marL="45720" indent="0">
              <a:buNone/>
            </a:pPr>
            <a:endParaRPr lang="ru-RU" dirty="0" smtClean="0"/>
          </a:p>
          <a:p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71600" y="188640"/>
            <a:ext cx="7488832" cy="792088"/>
          </a:xfrm>
        </p:spPr>
        <p:txBody>
          <a:bodyPr/>
          <a:lstStyle/>
          <a:p>
            <a:pPr marL="0" indent="0">
              <a:buNone/>
            </a:pPr>
            <a:r>
              <a:rPr lang="ru-RU" sz="4400" dirty="0" smtClean="0"/>
              <a:t>Задача Древнего </a:t>
            </a:r>
            <a:r>
              <a:rPr lang="ru-RU" dirty="0" smtClean="0"/>
              <a:t>Востока</a:t>
            </a:r>
            <a:endParaRPr lang="ru-RU" dirty="0"/>
          </a:p>
        </p:txBody>
      </p:sp>
      <p:pic>
        <p:nvPicPr>
          <p:cNvPr id="4102" name="Picture 6" descr="C:\Program Files (x86)\Microsoft Office\MEDIA\CAGCAT10\j029889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077072"/>
            <a:ext cx="2166894" cy="1892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03503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115616" y="1628800"/>
            <a:ext cx="3346704" cy="639762"/>
          </a:xfrm>
        </p:spPr>
        <p:txBody>
          <a:bodyPr/>
          <a:lstStyle/>
          <a:p>
            <a:r>
              <a:rPr lang="ru-RU" sz="3600" dirty="0" smtClean="0"/>
              <a:t>Условие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187624" y="2420888"/>
            <a:ext cx="3346704" cy="27432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/>
              <a:t>Всякое нечетное число, кроме единицы, есть разность двух квадратов.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644008" y="1628800"/>
            <a:ext cx="3346704" cy="639762"/>
          </a:xfrm>
        </p:spPr>
        <p:txBody>
          <a:bodyPr/>
          <a:lstStyle/>
          <a:p>
            <a:r>
              <a:rPr lang="ru-RU" sz="3600" dirty="0" smtClean="0"/>
              <a:t>Решение</a:t>
            </a:r>
            <a:endParaRPr lang="ru-RU" sz="36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4644008" y="2420888"/>
            <a:ext cx="3346704" cy="274320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Пусть n любое натуральное число. Тогда предыдущее будет (n-1).Теперь найдем разность квадратов этих </a:t>
            </a:r>
            <a:r>
              <a:rPr lang="ru-RU" dirty="0" smtClean="0"/>
              <a:t>чисел : А </a:t>
            </a:r>
            <a:r>
              <a:rPr lang="ru-RU" dirty="0"/>
              <a:t>формула (2n-1) и есть нечетное число. </a:t>
            </a:r>
            <a:endParaRPr lang="ru-RU" dirty="0" smtClean="0"/>
          </a:p>
          <a:p>
            <a:r>
              <a:rPr lang="ru-RU" dirty="0"/>
              <a:t>Вот и доказали, что разность квадратов любых последовательных натуральных чисел равно нечетному числу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416824" cy="864096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smtClean="0"/>
              <a:t> </a:t>
            </a:r>
            <a:r>
              <a:rPr lang="ru-RU" dirty="0" smtClean="0"/>
              <a:t>Задача Древней Греции</a:t>
            </a:r>
            <a:endParaRPr lang="ru-RU" dirty="0"/>
          </a:p>
        </p:txBody>
      </p:sp>
      <p:pic>
        <p:nvPicPr>
          <p:cNvPr id="5122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918972" cy="885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Program Files (x86)\Microsoft Office\MEDIA\CAGCAT10\j0286068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47927" y="4509120"/>
            <a:ext cx="864096" cy="129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54967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8280920" cy="432048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/>
              <a:t>   Я узнала какие </a:t>
            </a:r>
            <a:r>
              <a:rPr lang="ru-RU" dirty="0" smtClean="0"/>
              <a:t>есть интересные </a:t>
            </a:r>
            <a:r>
              <a:rPr lang="ru-RU" dirty="0" smtClean="0"/>
              <a:t>старинные </a:t>
            </a:r>
            <a:r>
              <a:rPr lang="ru-RU" dirty="0" smtClean="0"/>
              <a:t>задачи, </a:t>
            </a:r>
            <a:r>
              <a:rPr lang="ru-RU" dirty="0" smtClean="0"/>
              <a:t>но сегодня они встречаются очень редко. Проделанная работа дала мне представление о практике решения задач в старые времена. Эта работа доставила мне огромное удовольствие и   расширила мой кругозор. Я думаю эти задачи будут </a:t>
            </a:r>
            <a:r>
              <a:rPr lang="ru-RU" dirty="0"/>
              <a:t>и</a:t>
            </a:r>
            <a:r>
              <a:rPr lang="ru-RU" dirty="0" smtClean="0"/>
              <a:t>нтересны не только </a:t>
            </a:r>
            <a:r>
              <a:rPr lang="ru-RU" dirty="0" smtClean="0"/>
              <a:t>школьникам, </a:t>
            </a:r>
            <a:r>
              <a:rPr lang="ru-RU" dirty="0" smtClean="0"/>
              <a:t>но и </a:t>
            </a:r>
            <a:r>
              <a:rPr lang="ru-RU" dirty="0" smtClean="0"/>
              <a:t>людям, </a:t>
            </a:r>
            <a:r>
              <a:rPr lang="ru-RU" dirty="0" smtClean="0"/>
              <a:t>увлекающимся математикой.        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856" y="260648"/>
            <a:ext cx="3096344" cy="108879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Вывод</a:t>
            </a:r>
            <a:endParaRPr lang="ru-RU" dirty="0"/>
          </a:p>
        </p:txBody>
      </p:sp>
      <p:pic>
        <p:nvPicPr>
          <p:cNvPr id="1026" name="Picture 2" descr="C:\Program Files (x86)\Microsoft Office\MEDIA\CAGCAT10\j014948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483618"/>
            <a:ext cx="2144162" cy="2178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Program Files (x86)\Microsoft Office\MEDIA\CAGCAT10\j0195812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32656"/>
            <a:ext cx="1296144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02752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578</TotalTime>
  <Words>531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Старинные задачи по математике</vt:lpstr>
      <vt:lpstr>         ВВЕДЕНИЕ</vt:lpstr>
      <vt:lpstr>ИСТОРИЯ ПОЯВЛЕНИЯ    МАТЕМАТИКИ </vt:lpstr>
      <vt:lpstr>Задача Древней Руси</vt:lpstr>
      <vt:lpstr>Задача Китая  </vt:lpstr>
      <vt:lpstr>Задача Древнего Востока</vt:lpstr>
      <vt:lpstr> Задача Древней Греции</vt:lpstr>
      <vt:lpstr>Вывод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Старинные задачи по математике</dc:title>
  <dc:creator>админ</dc:creator>
  <cp:lastModifiedBy>Юрий</cp:lastModifiedBy>
  <cp:revision>22</cp:revision>
  <dcterms:created xsi:type="dcterms:W3CDTF">2020-04-29T11:12:18Z</dcterms:created>
  <dcterms:modified xsi:type="dcterms:W3CDTF">2020-05-01T08:25:11Z</dcterms:modified>
</cp:coreProperties>
</file>