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3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4" r:id="rId13"/>
    <p:sldId id="266" r:id="rId14"/>
    <p:sldId id="265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85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DBF1-3156-4765-91D2-74A4F8531A3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8FB75-7450-4E87-8AC1-97B563888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58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C13322-D9F4-4B21-86C3-2BB4936449C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8D1443-9385-4B65-BC5C-C2E68789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4016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«Химия </a:t>
            </a:r>
            <a:r>
              <a:rPr lang="ru-RU" dirty="0" smtClean="0"/>
              <a:t>–</a:t>
            </a:r>
            <a:r>
              <a:rPr lang="ru-RU" dirty="0"/>
              <a:t>союзник медицины»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373216"/>
            <a:ext cx="8577867" cy="93610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r>
              <a:rPr lang="ru-RU" sz="9600" dirty="0" smtClean="0">
                <a:solidFill>
                  <a:srgbClr val="00B050"/>
                </a:solidFill>
              </a:rPr>
              <a:t>Работу выполнили учащиеся 8-х классов</a:t>
            </a:r>
          </a:p>
          <a:p>
            <a:r>
              <a:rPr lang="ru-RU" sz="9600" dirty="0" smtClean="0">
                <a:solidFill>
                  <a:srgbClr val="00B050"/>
                </a:solidFill>
              </a:rPr>
              <a:t>Руководитель: учитель химии Жук С.В.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</a:t>
            </a:r>
            <a:r>
              <a:rPr lang="en-US" dirty="0"/>
              <a:t>.</a:t>
            </a:r>
            <a:r>
              <a:rPr lang="ru-RU" dirty="0"/>
              <a:t>Таганрог</a:t>
            </a:r>
            <a:r>
              <a:rPr lang="en-US" dirty="0"/>
              <a:t>,</a:t>
            </a:r>
            <a:r>
              <a:rPr lang="ru-RU" dirty="0"/>
              <a:t> 2014</a:t>
            </a:r>
            <a:r>
              <a:rPr lang="en-US" dirty="0"/>
              <a:t>.</a:t>
            </a:r>
            <a:r>
              <a:rPr lang="ru-RU" dirty="0"/>
              <a:t>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452" y="1844824"/>
            <a:ext cx="51125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463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86416"/>
          </a:xfrm>
        </p:spPr>
        <p:txBody>
          <a:bodyPr/>
          <a:lstStyle/>
          <a:p>
            <a:r>
              <a:rPr lang="ru-RU" dirty="0" smtClean="0"/>
              <a:t>Нас лечит Природа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644008" y="877989"/>
            <a:ext cx="4031304" cy="600404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Природа - неисчерпаемая и до сих пор непознанная людьми кладовая целебных средств. Среди них почетное место занимают мед, прополис, витамины, фитонциды, чайный гриб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 </a:t>
            </a:r>
            <a:r>
              <a:rPr lang="ru-RU" dirty="0"/>
              <a:t>удивительных свойствах лука и чеснока известно давно. Люди еще с доисторических времен считали, что лук и чеснок обладают мистическими качествами и способны защитить человека и его дом от бед, разрушить злые чары и спасти от ядов. Пучки лука были найдены даже в саркофагах рядом с мумиями египетских фараонов.</a:t>
            </a:r>
          </a:p>
          <a:p>
            <a:r>
              <a:rPr lang="ru-RU" dirty="0" smtClean="0"/>
              <a:t>Древнеримский </a:t>
            </a:r>
            <a:r>
              <a:rPr lang="ru-RU" dirty="0"/>
              <a:t>врач </a:t>
            </a:r>
            <a:r>
              <a:rPr lang="ru-RU" dirty="0" err="1"/>
              <a:t>Диоскорид</a:t>
            </a:r>
            <a:r>
              <a:rPr lang="ru-RU" dirty="0"/>
              <a:t> </a:t>
            </a:r>
            <a:r>
              <a:rPr lang="ru-RU" dirty="0" err="1"/>
              <a:t>Педаний</a:t>
            </a:r>
            <a:r>
              <a:rPr lang="ru-RU" dirty="0"/>
              <a:t> в I веке нашей эры назначал своим пациентам лук при отсутствии аппетита, истощении, кашле и болях в животе. </a:t>
            </a:r>
          </a:p>
          <a:p>
            <a:r>
              <a:rPr lang="ru-RU" dirty="0" smtClean="0"/>
              <a:t>В </a:t>
            </a:r>
            <a:r>
              <a:rPr lang="ru-RU" dirty="0"/>
              <a:t>средние века лекарственные свойства лука ценили очень высоко (в отличие от человеческой жизни) и арабские кочевники сарацины, отличавшиеся дикостью и свирепым нравом: они требовали в качестве выкупа за каждого пленного франка-крестоносца всего восемь луковиц!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05065"/>
            <a:ext cx="4248472" cy="252028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268760"/>
            <a:ext cx="3072995" cy="2520280"/>
          </a:xfrm>
        </p:spPr>
      </p:pic>
    </p:spTree>
    <p:extLst>
      <p:ext uri="{BB962C8B-B14F-4D97-AF65-F5344CB8AC3E}">
        <p14:creationId xmlns:p14="http://schemas.microsoft.com/office/powerpoint/2010/main" xmlns="" val="2317837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8424936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5894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dirty="0"/>
              <a:t>Аспирин – польза и вред аспирина для организма </a:t>
            </a:r>
            <a:r>
              <a:rPr lang="ru-RU" dirty="0" smtClean="0"/>
              <a:t>человека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27138"/>
            <a:ext cx="4752528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Аспирин – известный медицинский препарат, который встречается практически в каждой аптечке, его используют как жаропонижающее, болеутоляющее, противовоспалительное средство. </a:t>
            </a:r>
            <a:endParaRPr lang="en-US" dirty="0" smtClean="0"/>
          </a:p>
          <a:p>
            <a:r>
              <a:rPr lang="ru-RU" dirty="0" smtClean="0"/>
              <a:t>Аспирин </a:t>
            </a:r>
            <a:r>
              <a:rPr lang="ru-RU" dirty="0"/>
              <a:t>– это полезный медицинский препарат, который способен решить многие проблемы со здоровьем. Однако, как и любое другое фармацевтическое средство, это лекарство имеет ряд противопоказаний к применению. Если сказать кратко, в некоторых случаях аспирин – вред для </a:t>
            </a:r>
            <a:r>
              <a:rPr lang="ru-RU" dirty="0" smtClean="0"/>
              <a:t>организма.</a:t>
            </a:r>
          </a:p>
          <a:p>
            <a:r>
              <a:rPr lang="ru-RU" dirty="0" smtClean="0"/>
              <a:t>Как </a:t>
            </a:r>
            <a:r>
              <a:rPr lang="ru-RU" dirty="0"/>
              <a:t>выяснилось в результате исследований, аспирин польза лишь для тех лиц, которые находятся в группе так называемого «высокого риска», для групп  людей «низкого риска» аспирин оказался не только неэффективной профилактикой, но и в некоторых случаях, вредом. То есть для здоровых или практически здоровых людей аспирин не только не полезен, но и вреден, потому что склонен взывать внутренние кровотечения.  Ацетилсалициловая кислота делает сосуды более проницаемыми и снижает способность крови к свертыванию.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140968"/>
            <a:ext cx="3168352" cy="345638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9" y="980728"/>
            <a:ext cx="2435964" cy="2376264"/>
          </a:xfrm>
        </p:spPr>
      </p:pic>
    </p:spTree>
    <p:extLst>
      <p:ext uri="{BB962C8B-B14F-4D97-AF65-F5344CB8AC3E}">
        <p14:creationId xmlns:p14="http://schemas.microsoft.com/office/powerpoint/2010/main" xmlns="" val="13915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326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68752" cy="360040"/>
          </a:xfrm>
        </p:spPr>
        <p:txBody>
          <a:bodyPr>
            <a:normAutofit fontScale="90000"/>
          </a:bodyPr>
          <a:lstStyle/>
          <a:p>
            <a:r>
              <a:rPr lang="ru-RU" dirty="0"/>
              <a:t>Болеутоляющие </a:t>
            </a:r>
            <a:r>
              <a:rPr lang="ru-RU" dirty="0" smtClean="0"/>
              <a:t>средства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5497611" cy="61926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Болевой синдром всегда говорит о проблемах со здоровьем. Однако довольно часто, вместо своевременного посещения врача-специалиста, люди пытаются самостоятельно снять боль, принимая порой очень сильные обезболивающие </a:t>
            </a:r>
            <a:r>
              <a:rPr lang="ru-RU" dirty="0" smtClean="0"/>
              <a:t>средства.</a:t>
            </a:r>
          </a:p>
          <a:p>
            <a:r>
              <a:rPr lang="ru-RU" dirty="0" smtClean="0"/>
              <a:t>Для </a:t>
            </a:r>
            <a:r>
              <a:rPr lang="ru-RU" dirty="0"/>
              <a:t>снятия болевых ощущений предназначены специальные лекарственные средства, которые называются анальгетиками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Выбор </a:t>
            </a:r>
            <a:r>
              <a:rPr lang="ru-RU" dirty="0"/>
              <a:t>наркотического анальгетика обуславливается характером болевых ощущений. Одни препараты являются </a:t>
            </a:r>
            <a:r>
              <a:rPr lang="ru-RU" dirty="0" err="1"/>
              <a:t>долгодействующими</a:t>
            </a:r>
            <a:r>
              <a:rPr lang="ru-RU" dirty="0"/>
              <a:t>, избавляют человека от сильных болевых ощущений на довольно длительный период времени. Другие лекарства снимают приступообразные боли и относятся к медикаментам короткого </a:t>
            </a:r>
            <a:r>
              <a:rPr lang="ru-RU" dirty="0" smtClean="0"/>
              <a:t>действия.</a:t>
            </a:r>
          </a:p>
          <a:p>
            <a:r>
              <a:rPr lang="ru-RU" dirty="0" smtClean="0"/>
              <a:t>Существуют </a:t>
            </a:r>
            <a:r>
              <a:rPr lang="ru-RU" dirty="0"/>
              <a:t>также медикаменты, которые снимают болевые ощущения, но не относятся к группе анальгетиков. Это так называемые спазмолитики, устраняющие спазмы гладкой мускулатуры внутренних органов. К препаратам, расслабляющие гладкие мышцы, относятся Атропин, Но-Шпа, Папаверин.</a:t>
            </a:r>
          </a:p>
          <a:p>
            <a:r>
              <a:rPr lang="ru-RU" dirty="0" smtClean="0"/>
              <a:t>Лучше </a:t>
            </a:r>
            <a:r>
              <a:rPr lang="ru-RU" dirty="0"/>
              <a:t>с заболеванием не тянуть и также обратиться к врачу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980728"/>
            <a:ext cx="2952328" cy="19636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6240" y="3429000"/>
            <a:ext cx="1500270" cy="2697163"/>
          </a:xfrm>
        </p:spPr>
      </p:pic>
    </p:spTree>
    <p:extLst>
      <p:ext uri="{BB962C8B-B14F-4D97-AF65-F5344CB8AC3E}">
        <p14:creationId xmlns:p14="http://schemas.microsoft.com/office/powerpoint/2010/main" xmlns="" val="241427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336704"/>
          </a:xfrm>
        </p:spPr>
      </p:pic>
    </p:spTree>
    <p:extLst>
      <p:ext uri="{BB962C8B-B14F-4D97-AF65-F5344CB8AC3E}">
        <p14:creationId xmlns:p14="http://schemas.microsoft.com/office/powerpoint/2010/main" xmlns="" val="91472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/>
              <a:t>Укрепление нашего организма</a:t>
            </a:r>
            <a:r>
              <a:rPr lang="en-US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Витамины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1251123"/>
            <a:ext cx="4608512" cy="561662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Витамины — </a:t>
            </a:r>
            <a:r>
              <a:rPr lang="ru-RU" dirty="0"/>
              <a:t>группа низкомолекулярных органических соединений относительно простого строения и разнообразной химической природы. </a:t>
            </a:r>
            <a:endParaRPr lang="ru-RU" dirty="0" smtClean="0"/>
          </a:p>
          <a:p>
            <a:r>
              <a:rPr lang="ru-RU" dirty="0" smtClean="0"/>
              <a:t>Витамины </a:t>
            </a:r>
            <a:r>
              <a:rPr lang="ru-RU" dirty="0"/>
              <a:t>выполняют каталитическую функцию в составе активных центров разнообразных ферментов, а также могут участвовать в гуморальной регуляции в качестве экзогенных прогормонов и гормонов. </a:t>
            </a:r>
          </a:p>
          <a:p>
            <a:r>
              <a:rPr lang="ru-RU" dirty="0" smtClean="0"/>
              <a:t>Концентрация </a:t>
            </a:r>
            <a:r>
              <a:rPr lang="ru-RU" dirty="0"/>
              <a:t>витаминов в тканях и суточная потребность в них невелики, но при недостаточном поступлении витаминов в организме наступают характерные и опасные патологические </a:t>
            </a:r>
            <a:r>
              <a:rPr lang="ru-RU" dirty="0" smtClean="0"/>
              <a:t>изменения.</a:t>
            </a:r>
          </a:p>
          <a:p>
            <a:r>
              <a:rPr lang="ru-RU" dirty="0" smtClean="0"/>
              <a:t>Большинство </a:t>
            </a:r>
            <a:r>
              <a:rPr lang="ru-RU" dirty="0"/>
              <a:t>витаминов не синтезируются в организме человека, поэтому они должны регулярно и в достаточном количестве поступать в организм с пищей или в виде витаминно-минеральных комплексов и пищевых добавок.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645025"/>
            <a:ext cx="2458241" cy="312826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340768"/>
            <a:ext cx="2770897" cy="2376264"/>
          </a:xfrm>
        </p:spPr>
      </p:pic>
    </p:spTree>
    <p:extLst>
      <p:ext uri="{BB962C8B-B14F-4D97-AF65-F5344CB8AC3E}">
        <p14:creationId xmlns:p14="http://schemas.microsoft.com/office/powerpoint/2010/main" xmlns="" val="62322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</a:t>
            </a:r>
            <a:r>
              <a:rPr lang="en-US" dirty="0" smtClean="0"/>
              <a:t>.</a:t>
            </a:r>
            <a:r>
              <a:rPr lang="ru-RU" dirty="0" smtClean="0"/>
              <a:t>Химия и Медицина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4005064"/>
            <a:ext cx="4176464" cy="27363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Химия должна помогать медицине в борьбе с болезнями. Однако эти науки прошли длинный и сложный путь развития, прежде чем им удалось добиться успеха в решении общих задач. Химия делала первые неуверенные шаги, когда медики уже располагали целым арсеналом сведений и наблюдений и часто довольно успешно справлялись с болезнями. Человек тысячами нитей связан с окружающей средой - он часть природы и следует ее законам. И в те времена, когда химики еще ничего не знали об элементах, атомах и молекулах, эта истина была усвоена врачами.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89041"/>
            <a:ext cx="3744416" cy="29131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9512" y="836713"/>
            <a:ext cx="4038216" cy="309634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Большое количество химических веществ служит для изготовления </a:t>
            </a:r>
            <a:r>
              <a:rPr lang="ru-RU" dirty="0" smtClean="0"/>
              <a:t>самых </a:t>
            </a:r>
            <a:r>
              <a:rPr lang="ru-RU" dirty="0"/>
              <a:t>разнообразных протезов. Производятся протезы челюстей, зубов, </a:t>
            </a:r>
            <a:r>
              <a:rPr lang="ru-RU" dirty="0" smtClean="0"/>
              <a:t>коленных чашечек</a:t>
            </a:r>
            <a:r>
              <a:rPr lang="ru-RU" dirty="0"/>
              <a:t>, суставов конечностей из разных химических материалов, </a:t>
            </a:r>
            <a:r>
              <a:rPr lang="ru-RU" dirty="0" smtClean="0"/>
              <a:t>которые </a:t>
            </a:r>
            <a:r>
              <a:rPr lang="ru-RU" dirty="0"/>
              <a:t>успешно применяются в восстановительной хирургии для замены </a:t>
            </a:r>
            <a:r>
              <a:rPr lang="ru-RU" dirty="0" smtClean="0"/>
              <a:t>костей</a:t>
            </a:r>
            <a:r>
              <a:rPr lang="en-US" dirty="0" smtClean="0"/>
              <a:t> </a:t>
            </a:r>
            <a:r>
              <a:rPr lang="ru-RU" dirty="0" smtClean="0"/>
              <a:t>и пр</a:t>
            </a:r>
            <a:r>
              <a:rPr lang="ru-RU" dirty="0"/>
              <a:t>. Химические заводы выпускают для медицинских целей трубки, </a:t>
            </a:r>
            <a:r>
              <a:rPr lang="ru-RU" dirty="0" err="1" smtClean="0"/>
              <a:t>шланги,ампулы</a:t>
            </a:r>
            <a:r>
              <a:rPr lang="ru-RU" dirty="0"/>
              <a:t>, шприцы, </a:t>
            </a:r>
            <a:r>
              <a:rPr lang="ru-RU" dirty="0" err="1"/>
              <a:t>белково</a:t>
            </a:r>
            <a:r>
              <a:rPr lang="ru-RU" dirty="0"/>
              <a:t>-витаминные и другие напитки, кислород</a:t>
            </a:r>
            <a:r>
              <a:rPr lang="ru-RU" dirty="0" smtClean="0"/>
              <a:t>, </a:t>
            </a:r>
            <a:r>
              <a:rPr lang="ru-RU" dirty="0"/>
              <a:t>перевязочный материал, аптечную посуду, оптику, красители, </a:t>
            </a:r>
            <a:r>
              <a:rPr lang="ru-RU" dirty="0" smtClean="0"/>
              <a:t>больничную мебель </a:t>
            </a:r>
            <a:r>
              <a:rPr lang="ru-RU" dirty="0"/>
              <a:t>и многое другое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Успехи химии, внедрение ее продуктов в </a:t>
            </a:r>
            <a:r>
              <a:rPr lang="ru-RU" dirty="0" smtClean="0"/>
              <a:t>медицину открывают безграничные </a:t>
            </a:r>
            <a:r>
              <a:rPr lang="ru-RU" dirty="0"/>
              <a:t>возможности для преодоления ряда заболеваний, в </a:t>
            </a:r>
            <a:r>
              <a:rPr lang="ru-RU" dirty="0" smtClean="0"/>
              <a:t>первую </a:t>
            </a:r>
            <a:r>
              <a:rPr lang="ru-RU" dirty="0"/>
              <a:t>очередь вирусных и сердечно – сосудистых.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7" y="1124744"/>
            <a:ext cx="3740233" cy="2808312"/>
          </a:xfrm>
        </p:spPr>
      </p:pic>
    </p:spTree>
    <p:extLst>
      <p:ext uri="{BB962C8B-B14F-4D97-AF65-F5344CB8AC3E}">
        <p14:creationId xmlns:p14="http://schemas.microsoft.com/office/powerpoint/2010/main" xmlns="" val="314748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8640"/>
            <a:ext cx="5256584" cy="6535088"/>
          </a:xfrm>
        </p:spPr>
      </p:pic>
    </p:spTree>
    <p:extLst>
      <p:ext uri="{BB962C8B-B14F-4D97-AF65-F5344CB8AC3E}">
        <p14:creationId xmlns:p14="http://schemas.microsoft.com/office/powerpoint/2010/main" xmlns="" val="203712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исследования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0" y="764704"/>
            <a:ext cx="7992888" cy="1296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Данная работа расширяет представления о химических веществах</a:t>
            </a:r>
            <a:r>
              <a:rPr lang="en-US" dirty="0" smtClean="0"/>
              <a:t>,</a:t>
            </a:r>
            <a:r>
              <a:rPr lang="ru-RU" dirty="0" smtClean="0"/>
              <a:t>используемых в медицине</a:t>
            </a:r>
            <a:r>
              <a:rPr lang="en-US" dirty="0" smtClean="0"/>
              <a:t>,</a:t>
            </a:r>
            <a:r>
              <a:rPr lang="ru-RU" dirty="0" smtClean="0"/>
              <a:t>дает понятие о некоторых лекарствах и механизмах</a:t>
            </a:r>
            <a:r>
              <a:rPr lang="en-US" dirty="0" smtClean="0"/>
              <a:t>,</a:t>
            </a:r>
            <a:r>
              <a:rPr lang="ru-RU" dirty="0" smtClean="0"/>
              <a:t>их действия на организм</a:t>
            </a:r>
            <a:r>
              <a:rPr lang="en-US" dirty="0" smtClean="0"/>
              <a:t>,</a:t>
            </a:r>
            <a:r>
              <a:rPr lang="ru-RU" dirty="0" smtClean="0"/>
              <a:t>рассматривает способы оказания первое медицинской помощи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16781"/>
            <a:ext cx="7056784" cy="484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706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404664"/>
            <a:ext cx="7772400" cy="1008112"/>
          </a:xfrm>
        </p:spPr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8604448" cy="28083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•Реализовать интерес к </a:t>
            </a:r>
            <a:r>
              <a:rPr lang="ru-RU" dirty="0" smtClean="0"/>
              <a:t>химии </a:t>
            </a:r>
            <a:r>
              <a:rPr lang="ru-RU" dirty="0" smtClean="0"/>
              <a:t>и применять знания о веществах в повседневной жизни</a:t>
            </a:r>
            <a:r>
              <a:rPr lang="en-US" dirty="0" smtClean="0"/>
              <a:t>.</a:t>
            </a:r>
            <a:endParaRPr lang="en-US" dirty="0"/>
          </a:p>
          <a:p>
            <a:endParaRPr lang="ru-RU" dirty="0" smtClean="0"/>
          </a:p>
          <a:p>
            <a:r>
              <a:rPr lang="ru-RU" dirty="0" smtClean="0"/>
              <a:t>•Развивать </a:t>
            </a:r>
            <a:r>
              <a:rPr lang="ru-RU" dirty="0" err="1" smtClean="0"/>
              <a:t>общеучебные</a:t>
            </a:r>
            <a:r>
              <a:rPr lang="ru-RU" dirty="0" smtClean="0"/>
              <a:t>  умения, </a:t>
            </a:r>
            <a:r>
              <a:rPr lang="ru-RU" dirty="0" smtClean="0"/>
              <a:t>работать с научно-популярной и справочной литературой</a:t>
            </a:r>
            <a:r>
              <a:rPr lang="en-US" dirty="0" smtClean="0"/>
              <a:t>,</a:t>
            </a:r>
            <a:r>
              <a:rPr lang="ru-RU" dirty="0" smtClean="0"/>
              <a:t>сравнивать</a:t>
            </a:r>
            <a:r>
              <a:rPr lang="en-US" dirty="0" smtClean="0"/>
              <a:t>,</a:t>
            </a:r>
            <a:r>
              <a:rPr lang="ru-RU" dirty="0" smtClean="0"/>
              <a:t>выделять главное</a:t>
            </a:r>
            <a:r>
              <a:rPr lang="en-US" dirty="0" smtClean="0"/>
              <a:t>,</a:t>
            </a:r>
            <a:r>
              <a:rPr lang="ru-RU" dirty="0" smtClean="0"/>
              <a:t>обобщать</a:t>
            </a:r>
            <a:r>
              <a:rPr lang="en-US" dirty="0" smtClean="0"/>
              <a:t>,</a:t>
            </a:r>
            <a:r>
              <a:rPr lang="ru-RU" dirty="0" smtClean="0"/>
              <a:t>делать выводы</a:t>
            </a:r>
            <a:r>
              <a:rPr lang="en-US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•Рассмотреть</a:t>
            </a:r>
            <a:r>
              <a:rPr lang="en-US" dirty="0" smtClean="0"/>
              <a:t>,</a:t>
            </a:r>
            <a:r>
              <a:rPr lang="ru-RU" dirty="0" smtClean="0"/>
              <a:t>какие химические вещества и лекарства</a:t>
            </a:r>
            <a:r>
              <a:rPr lang="en-US" dirty="0" smtClean="0"/>
              <a:t>, </a:t>
            </a:r>
            <a:r>
              <a:rPr lang="ru-RU" dirty="0" smtClean="0"/>
              <a:t>используются в </a:t>
            </a:r>
            <a:r>
              <a:rPr lang="ru-RU" dirty="0" smtClean="0"/>
              <a:t>медицине </a:t>
            </a:r>
            <a:r>
              <a:rPr lang="ru-RU" dirty="0" smtClean="0"/>
              <a:t>при борьбе с болезнями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609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же такое Химия и Медицина?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1"/>
            <a:ext cx="3816424" cy="2016224"/>
          </a:xfrm>
        </p:spPr>
        <p:txBody>
          <a:bodyPr>
            <a:normAutofit fontScale="47500" lnSpcReduction="20000"/>
          </a:bodyPr>
          <a:lstStyle/>
          <a:p>
            <a:r>
              <a:rPr lang="vi-VN" dirty="0" smtClean="0"/>
              <a:t>Х</a:t>
            </a:r>
            <a:r>
              <a:rPr lang="ru-RU" dirty="0" smtClean="0"/>
              <a:t>и</a:t>
            </a:r>
            <a:r>
              <a:rPr lang="ru-RU" dirty="0"/>
              <a:t>м</a:t>
            </a:r>
            <a:r>
              <a:rPr lang="vi-VN" dirty="0" smtClean="0"/>
              <a:t>ия— одна из важнейших и обширных областей естествознания, наука о веществах, их свойствах, строении и превращениях, происходящих в результате химических реакций, а также законах, которым эти превращения подчиняются. Поскольку все вещества состоят из атомов, то химия занимается в основном изучением взаимодействий между атомами и молекулами, полученными в результате таких взаимодействий. </a:t>
            </a:r>
            <a:endParaRPr lang="ru-RU" dirty="0" smtClean="0"/>
          </a:p>
          <a:p>
            <a:r>
              <a:rPr lang="vi-VN" dirty="0" smtClean="0"/>
              <a:t>Химия имеет много общего с физикой и биологией, по сути граница между ними условна. Современная химия является одной из самых обширных дисциплин среди всех естественных наук.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924944"/>
            <a:ext cx="4032448" cy="37444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052736"/>
            <a:ext cx="4175447" cy="117380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Медицина — система научных знаний и практической деятельности, целями которой являются укрепление и сохранение здоровья, продление жизни людей, предупреждение и лечение болезней человека.</a:t>
            </a:r>
          </a:p>
          <a:p>
            <a:r>
              <a:rPr lang="ru-RU" dirty="0" smtClean="0"/>
              <a:t>Ведь</a:t>
            </a:r>
            <a:r>
              <a:rPr lang="en-US" dirty="0" smtClean="0"/>
              <a:t>, </a:t>
            </a:r>
            <a:r>
              <a:rPr lang="ru-RU" dirty="0" smtClean="0"/>
              <a:t>жизнь – это дар</a:t>
            </a:r>
            <a:r>
              <a:rPr lang="en-US" dirty="0" smtClean="0"/>
              <a:t>,</a:t>
            </a:r>
            <a:r>
              <a:rPr lang="ru-RU" dirty="0" smtClean="0"/>
              <a:t>который нужно оберегать и ценить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348880"/>
            <a:ext cx="3024336" cy="4320480"/>
          </a:xfrm>
        </p:spPr>
      </p:pic>
    </p:spTree>
    <p:extLst>
      <p:ext uri="{BB962C8B-B14F-4D97-AF65-F5344CB8AC3E}">
        <p14:creationId xmlns:p14="http://schemas.microsoft.com/office/powerpoint/2010/main" xmlns="" val="14584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096344" cy="4608512"/>
          </a:xfrm>
        </p:spPr>
        <p:txBody>
          <a:bodyPr>
            <a:norm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наменитый алхимик и врач швейцарско-немецкого происхождения Парацельс однажды сказал</a:t>
            </a:r>
            <a:r>
              <a:rPr lang="ru-RU" dirty="0"/>
              <a:t> </a:t>
            </a:r>
            <a:r>
              <a:rPr lang="ru-RU" dirty="0" smtClean="0"/>
              <a:t> →</a:t>
            </a:r>
          </a:p>
          <a:p>
            <a:r>
              <a:rPr lang="ru-RU" dirty="0" smtClean="0"/>
              <a:t>В основе этого заключения лежит естественно Химия и Медицина</a:t>
            </a:r>
            <a:r>
              <a:rPr lang="en-US" dirty="0" smtClean="0"/>
              <a:t>,</a:t>
            </a:r>
            <a:r>
              <a:rPr lang="ru-RU" dirty="0" smtClean="0"/>
              <a:t> которые тесно связаны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Медицина играет очень важную роль в нашей жизни</a:t>
            </a:r>
            <a:r>
              <a:rPr lang="en-US" dirty="0" smtClean="0"/>
              <a:t>,</a:t>
            </a:r>
            <a:r>
              <a:rPr lang="ru-RU" dirty="0" smtClean="0"/>
              <a:t> так же как и Химия</a:t>
            </a:r>
            <a:r>
              <a:rPr lang="en-US" dirty="0" smtClean="0"/>
              <a:t>,</a:t>
            </a:r>
            <a:r>
              <a:rPr lang="ru-RU" dirty="0" smtClean="0"/>
              <a:t> а если давать точное определение</a:t>
            </a:r>
            <a:r>
              <a:rPr lang="en-US" dirty="0" smtClean="0"/>
              <a:t> – </a:t>
            </a:r>
            <a:r>
              <a:rPr lang="ru-RU" dirty="0" smtClean="0"/>
              <a:t>Химические средства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56784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Открытие Врача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268760"/>
            <a:ext cx="5184576" cy="4968552"/>
          </a:xfrm>
        </p:spPr>
      </p:pic>
    </p:spTree>
    <p:extLst>
      <p:ext uri="{BB962C8B-B14F-4D97-AF65-F5344CB8AC3E}">
        <p14:creationId xmlns:p14="http://schemas.microsoft.com/office/powerpoint/2010/main" xmlns="" val="222513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8" r="9388"/>
          <a:stretch>
            <a:fillRect/>
          </a:stretch>
        </p:blipFill>
        <p:spPr>
          <a:xfrm>
            <a:off x="683567" y="476672"/>
            <a:ext cx="8110145" cy="5616624"/>
          </a:xfrm>
        </p:spPr>
      </p:pic>
    </p:spTree>
    <p:extLst>
      <p:ext uri="{BB962C8B-B14F-4D97-AF65-F5344CB8AC3E}">
        <p14:creationId xmlns:p14="http://schemas.microsoft.com/office/powerpoint/2010/main" xmlns="" val="389254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1484784"/>
            <a:ext cx="3352800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•Антибиотики это химические вещества, вырабатываемые живыми организмами (или получаемые на основе природных веществ), обладающие способностью подавлять размножение или разрушать клетки различных микробов и опухолей.</a:t>
            </a:r>
          </a:p>
          <a:p>
            <a:r>
              <a:rPr lang="ru-RU" dirty="0" smtClean="0"/>
              <a:t>•Это самая многочисленная группа лекарственных препаратов</a:t>
            </a:r>
            <a:r>
              <a:rPr lang="en-US" dirty="0" smtClean="0"/>
              <a:t>.</a:t>
            </a:r>
            <a:r>
              <a:rPr lang="ru-RU" dirty="0" smtClean="0"/>
              <a:t>Так</a:t>
            </a:r>
            <a:r>
              <a:rPr lang="en-US" dirty="0" smtClean="0"/>
              <a:t>,</a:t>
            </a:r>
            <a:r>
              <a:rPr lang="ru-RU" dirty="0" smtClean="0"/>
              <a:t> в России сегодня используется более 200 препаратов (и это без учета аналогов)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832648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Что такое Антибиотики?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68761"/>
            <a:ext cx="5112568" cy="5256584"/>
          </a:xfrm>
        </p:spPr>
      </p:pic>
    </p:spTree>
    <p:extLst>
      <p:ext uri="{BB962C8B-B14F-4D97-AF65-F5344CB8AC3E}">
        <p14:creationId xmlns:p14="http://schemas.microsoft.com/office/powerpoint/2010/main" xmlns="" val="349504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История открытия </a:t>
            </a:r>
            <a:r>
              <a:rPr lang="ru-RU" dirty="0" smtClean="0"/>
              <a:t>антибиотиков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97360"/>
            <a:ext cx="4464496" cy="57606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Открытие антибиотиков</a:t>
            </a:r>
            <a:r>
              <a:rPr lang="ru-RU" dirty="0" smtClean="0"/>
              <a:t>,, </a:t>
            </a:r>
            <a:r>
              <a:rPr lang="ru-RU" dirty="0"/>
              <a:t>можно назвать одним из величайших достижений медицины прошлого века. Первооткрывателем антибиотиков является английский ученый Флеминг, который в 1929 году описал бактерицидное действие колоний грибка Пенициллина на колонии бактерий разраставшихся по соседству с грибком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Оказывается</a:t>
            </a:r>
            <a:r>
              <a:rPr lang="ru-RU" dirty="0"/>
              <a:t>, ученый Флеминг не очень любил чистоту, и потому нередко пробирки на полках в его лаборатории зарастали плесенью. Однажды после недолгого отсутствия Флеминг заметил, что разросшаяся колония плесневого грибка пенициллина полностью подавила рост соседней колонии бактерий (обе колонии росли в одной пробирке). </a:t>
            </a:r>
            <a:r>
              <a:rPr lang="ru-RU" dirty="0" smtClean="0"/>
              <a:t>Это </a:t>
            </a:r>
            <a:r>
              <a:rPr lang="ru-RU" dirty="0"/>
              <a:t>вещество и есть природный антибиотик – химическое оружие микромира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</a:t>
            </a:r>
            <a:r>
              <a:rPr lang="ru-RU" dirty="0"/>
              <a:t>это было лишь начало эры антибиотиков. После войны исследования в этой области продолжились и последователи Флеминга открыли множество веществ со свойствами пенициллина.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268760"/>
            <a:ext cx="3596920" cy="25202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861048"/>
            <a:ext cx="2088232" cy="2880320"/>
          </a:xfrm>
        </p:spPr>
      </p:pic>
    </p:spTree>
    <p:extLst>
      <p:ext uri="{BB962C8B-B14F-4D97-AF65-F5344CB8AC3E}">
        <p14:creationId xmlns:p14="http://schemas.microsoft.com/office/powerpoint/2010/main" xmlns="" val="116640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12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433</TotalTime>
  <Words>1234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«Химия –союзник медицины».</vt:lpstr>
      <vt:lpstr>Цель исследования.</vt:lpstr>
      <vt:lpstr>Задачи исследования:</vt:lpstr>
      <vt:lpstr>Что же такое Химия и Медицина?</vt:lpstr>
      <vt:lpstr>                      Открытие Врача.</vt:lpstr>
      <vt:lpstr>Слайд 6</vt:lpstr>
      <vt:lpstr>        Что такое Антибиотики?</vt:lpstr>
      <vt:lpstr>История открытия антибиотиков.</vt:lpstr>
      <vt:lpstr>Слайд 9</vt:lpstr>
      <vt:lpstr>Нас лечит Природа.</vt:lpstr>
      <vt:lpstr>Слайд 11</vt:lpstr>
      <vt:lpstr>Аспирин – польза и вред аспирина для организма человека.</vt:lpstr>
      <vt:lpstr>Слайд 13</vt:lpstr>
      <vt:lpstr>Болеутоляющие средства.</vt:lpstr>
      <vt:lpstr>Слайд 15</vt:lpstr>
      <vt:lpstr>Укрепление нашего организма. Витамины.</vt:lpstr>
      <vt:lpstr>Итог.Химия и Медицина.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– союзник медицины.</dc:title>
  <dc:creator>DETI</dc:creator>
  <cp:lastModifiedBy>1</cp:lastModifiedBy>
  <cp:revision>42</cp:revision>
  <dcterms:created xsi:type="dcterms:W3CDTF">2014-02-21T15:55:15Z</dcterms:created>
  <dcterms:modified xsi:type="dcterms:W3CDTF">2020-05-18T18:32:01Z</dcterms:modified>
</cp:coreProperties>
</file>