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9759-48D5-4EF0-81E5-329DA722F6E8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0249EBC-A3AC-41F8-A911-476D9253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0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9759-48D5-4EF0-81E5-329DA722F6E8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249EBC-A3AC-41F8-A911-476D9253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9759-48D5-4EF0-81E5-329DA722F6E8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249EBC-A3AC-41F8-A911-476D9253EC6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497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9759-48D5-4EF0-81E5-329DA722F6E8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249EBC-A3AC-41F8-A911-476D9253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787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9759-48D5-4EF0-81E5-329DA722F6E8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249EBC-A3AC-41F8-A911-476D9253EC6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4678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9759-48D5-4EF0-81E5-329DA722F6E8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249EBC-A3AC-41F8-A911-476D9253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42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9759-48D5-4EF0-81E5-329DA722F6E8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9EBC-A3AC-41F8-A911-476D9253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9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9759-48D5-4EF0-81E5-329DA722F6E8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9EBC-A3AC-41F8-A911-476D9253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30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9759-48D5-4EF0-81E5-329DA722F6E8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9EBC-A3AC-41F8-A911-476D9253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42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9759-48D5-4EF0-81E5-329DA722F6E8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0249EBC-A3AC-41F8-A911-476D9253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08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9759-48D5-4EF0-81E5-329DA722F6E8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249EBC-A3AC-41F8-A911-476D9253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7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9759-48D5-4EF0-81E5-329DA722F6E8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0249EBC-A3AC-41F8-A911-476D9253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739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9759-48D5-4EF0-81E5-329DA722F6E8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9EBC-A3AC-41F8-A911-476D9253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3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9759-48D5-4EF0-81E5-329DA722F6E8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9EBC-A3AC-41F8-A911-476D9253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9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9759-48D5-4EF0-81E5-329DA722F6E8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49EBC-A3AC-41F8-A911-476D9253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5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9759-48D5-4EF0-81E5-329DA722F6E8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0249EBC-A3AC-41F8-A911-476D9253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32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39759-48D5-4EF0-81E5-329DA722F6E8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0249EBC-A3AC-41F8-A911-476D9253EC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72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43F58569-C390-02DA-7D9E-EDAE4F16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00576"/>
            <a:ext cx="8924925" cy="65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92B738-7381-6932-4CC6-4727E387CD53}"/>
              </a:ext>
            </a:extLst>
          </p:cNvPr>
          <p:cNvSpPr txBox="1"/>
          <p:nvPr/>
        </p:nvSpPr>
        <p:spPr>
          <a:xfrm>
            <a:off x="2543175" y="428624"/>
            <a:ext cx="80295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Ленинграда</a:t>
            </a:r>
          </a:p>
        </p:txBody>
      </p:sp>
    </p:spTree>
    <p:extLst>
      <p:ext uri="{BB962C8B-B14F-4D97-AF65-F5344CB8AC3E}">
        <p14:creationId xmlns:p14="http://schemas.microsoft.com/office/powerpoint/2010/main" val="3923897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19E00-5CA8-AC38-E439-874819653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5050" y="614585"/>
            <a:ext cx="8911687" cy="1280890"/>
          </a:xfrm>
        </p:spPr>
        <p:txBody>
          <a:bodyPr/>
          <a:lstStyle/>
          <a:p>
            <a:r>
              <a:rPr lang="ru-RU" dirty="0"/>
              <a:t>Потери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40B9F7-8D99-2C09-429D-571B1158D13C}"/>
              </a:ext>
            </a:extLst>
          </p:cNvPr>
          <p:cNvSpPr txBox="1"/>
          <p:nvPr/>
        </p:nvSpPr>
        <p:spPr>
          <a:xfrm>
            <a:off x="1121172" y="1255030"/>
            <a:ext cx="994965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За годы блокады погибло, по разным данным, от 600 тысяч до 1,5 миллиона человек. Так, на Нюрнбергском процессе было обнародовано число жертв блокады в 632 253 человека (только 3 % из них погибли от бомбёжек и артобстрелов; остальные 97 % умерли от голода, холода и болезней), установленное Чрезвычайной комиссией по расследованию злодеяний немецко-фашистских захватчиков на оккупированных территориях. Долгое время эта цифра считалась официальным числом жертв блокады в СССР, и попытки уточнить число жертв жёстко пресекались, особенно в связи с истреблением элиты Ленинграда и последовавшими чистками в ВУЗах и научных центрах города с санкции Сталина. Ленинградские исследователи Г. Л. Соболев и В. М. Ковальчук в 1965 году назвали число жертв только от голода не менее 800 тысяч человек, вскоре её повторили в труде «Очерки истории Ленинграда» и в первом (1969) и втором (1974) изданиях мемуаров Г. К. Жукова «Воспоминания и размышления». В ответ Д. В. Павлов обратился в ЦК КПСС с обвинением этих авторов в том, что увеличивая официально заявленные цифры жертв, они позволяют буржуазным фальсификаторам истории утверждать о лживости советских официальных данных и потребовал не допустить публикации никаких иных цифр жертв, кроме официально объявленных. Павлова поддержал первый секретарь Ленинградского обкома КПСС Г. В. Романов. Соответствующее решение вскоре было принято.</a:t>
            </a:r>
          </a:p>
        </p:txBody>
      </p:sp>
    </p:spTree>
    <p:extLst>
      <p:ext uri="{BB962C8B-B14F-4D97-AF65-F5344CB8AC3E}">
        <p14:creationId xmlns:p14="http://schemas.microsoft.com/office/powerpoint/2010/main" val="221417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448EFCC-9E3E-8235-B8A0-39270ECFD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14517"/>
            <a:ext cx="11639550" cy="314801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самых длительных и героических сражений Великой Отечественной войны стала блокада Ленинграда, которая продолжалась с 8 сентября 1941 года до 27 января 1944 года. Блокадное кольцо было прорвано силами Красной армии раньше, 18 января 1943 года. В осаде города принимала участие не только немецкая армия, но и финские войска, а также добровольцы из Испании и эскадра ВМС Италии.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953F877-B01E-41F1-B50A-A95CAE0A0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557337"/>
            <a:ext cx="7067550" cy="530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71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88252-934A-1087-3B3C-CD17965E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0" y="157385"/>
            <a:ext cx="10944225" cy="1280890"/>
          </a:xfrm>
        </p:spPr>
        <p:txBody>
          <a:bodyPr>
            <a:noAutofit/>
          </a:bodyPr>
          <a:lstStyle/>
          <a:p>
            <a:r>
              <a:rPr lang="ru-RU" sz="1800" b="1" i="0" dirty="0">
                <a:solidFill>
                  <a:srgbClr val="32374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блокады</a:t>
            </a:r>
            <a:br>
              <a:rPr lang="ru-RU" sz="1800" b="1" i="0" dirty="0">
                <a:solidFill>
                  <a:srgbClr val="32374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rgbClr val="32374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карте боевых действий лета — осени 1941 года заметно, что на Ленинград, второй по значимости город СССР, наступала финская армия с северо-запада и группа армий «Север» со стороны Эстонской ССР.</a:t>
            </a:r>
            <a:br>
              <a:rPr lang="ru-RU" sz="1800" b="0" i="0" dirty="0">
                <a:solidFill>
                  <a:srgbClr val="32374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Блокада Ленинграда">
            <a:extLst>
              <a:ext uri="{FF2B5EF4-FFF2-40B4-BE49-F238E27FC236}">
                <a16:creationId xmlns:a16="http://schemas.microsoft.com/office/drawing/2014/main" id="{C6C8A4A9-3CBA-92A5-5674-4E790B691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362075"/>
            <a:ext cx="778351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4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5840EE-4555-C0B8-918A-BE55BBDB4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188" y="209550"/>
            <a:ext cx="4170362" cy="3777622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1941 года в городе проживало около 3 млн человек, из которых 565 тыс. было занято в промышленности. В нём также действовало около 300 учебных заведений и НИИ.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боёв в августе 1941 года на Лужском рубеже командованию Красной армии удалось сорвать попытку немцев с ходу штурмовать город, противник был задержан на несколько недель. К концу лета к городу также был переброшен Балтийский флот из Таллина. Это позволило к началу сентября создать плотную систему ПВО. Организацией обороны города руководили адмирал Трибуц, маршал Ворошилов, генерал Жуков и первый секретарь обкома и горкома Жданов.</a:t>
            </a:r>
          </a:p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2BF3940-5A0D-0CB8-A3CC-878588155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54" y="1000125"/>
            <a:ext cx="5923959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60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6605A7-1E24-9F20-B6ED-0A96BC0FABD7}"/>
              </a:ext>
            </a:extLst>
          </p:cNvPr>
          <p:cNvSpPr txBox="1"/>
          <p:nvPr/>
        </p:nvSpPr>
        <p:spPr>
          <a:xfrm>
            <a:off x="1590674" y="140077"/>
            <a:ext cx="103917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Ленинград был обстрелян немцами 4 сентября 1941 года со стороны занятого ими города Тосно. Кольцо блокады площадью в 5 тыс. кв. км замкнулось 8 сентября после захвата войсками группы армий «Север» Шлиссельбурга. В этом кольце оказалось четыре армии Ленинградского фронта и Балтийский флот, 500 тыс. военных и 2,8 млн гражданского населения, включая жителей пригородов.</a:t>
            </a:r>
            <a:endParaRPr lang="ru-RU" dirty="0"/>
          </a:p>
        </p:txBody>
      </p:sp>
      <p:pic>
        <p:nvPicPr>
          <p:cNvPr id="6146" name="Picture 2" descr="Блокада Ленинграда. Карта">
            <a:extLst>
              <a:ext uri="{FF2B5EF4-FFF2-40B4-BE49-F238E27FC236}">
                <a16:creationId xmlns:a16="http://schemas.microsoft.com/office/drawing/2014/main" id="{6A188E6A-8445-BC4E-ABF0-071FFDE4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1747838"/>
            <a:ext cx="666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83530F3-DA2E-88C1-F7BE-353415F3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92" y="1747838"/>
            <a:ext cx="3745058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515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08F18-0BC6-61B2-C4AD-BA849631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5050" y="424085"/>
            <a:ext cx="8770937" cy="671290"/>
          </a:xfrm>
        </p:spPr>
        <p:txBody>
          <a:bodyPr/>
          <a:lstStyle/>
          <a:p>
            <a:r>
              <a:rPr 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Тани Савичевой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Таня Савичева и страницы ее дневника | Фото: ppt-online.org">
            <a:extLst>
              <a:ext uri="{FF2B5EF4-FFF2-40B4-BE49-F238E27FC236}">
                <a16:creationId xmlns:a16="http://schemas.microsoft.com/office/drawing/2014/main" id="{AEB3517F-3354-9EC7-B475-E08502A0B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1" y="1709515"/>
            <a:ext cx="6986404" cy="449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1C44CD-D96C-26B6-34CA-3756FC9805C1}"/>
              </a:ext>
            </a:extLst>
          </p:cNvPr>
          <p:cNvSpPr txBox="1"/>
          <p:nvPr/>
        </p:nvSpPr>
        <p:spPr>
          <a:xfrm>
            <a:off x="8315325" y="598507"/>
            <a:ext cx="34670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800" b="0" dirty="0"/>
              <a:t>Этот дневник 11-летней школьницы Тани Савичевой стал одним из самых страшных свидетельств ужасов войны. Эти записи девочка вела во время блокады Ленинграда в 1941 г., когда голод каждый месяц уносил из жизни ее близких. Всего девять страниц, на которых Таня немногословно сообщает о гибели родных людей, стали настоящей летописью смерти. Дневник Тани Савичевой был предъявлен на Нюрнбергском процессе в качестве доказательства преступлений фашизма. Девочка пережила блокаду, но так и не узнала о долгожданной Победе 9 мая 1945 г.</a:t>
            </a:r>
            <a:br>
              <a:rPr lang="ru-RU" sz="1800" b="0" dirty="0"/>
            </a:b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97661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279E7A-D792-6A75-9176-E92DABE30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0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Первая зима была самой тяжёлой, но с весны 1942 года произошло увеличение пайков, в город прибыл партизанский обоз и ситуация стала постепенно улучшаться, в том числе и на фронте. В августе — октябре 1942 года в ходе Синявинской операции удалось сорвать немецкий план по углублению блокады.</a:t>
            </a:r>
          </a:p>
          <a:p>
            <a:r>
              <a:rPr lang="ru-RU" dirty="0"/>
              <a:t>В январе 1943 года, в ходе операции «Искра», кольцо блокады было прорвано Красной армией. Вскоре в город проложили временную железную дорогу по южному берегу Ладожского озера, что привело к улучшению снабжения и росту промышленного производства.</a:t>
            </a:r>
          </a:p>
          <a:p>
            <a:r>
              <a:rPr lang="ru-RU" dirty="0"/>
              <a:t>Немецкая армия была разгромлена и отброшена от Ленинграда в январе 1944 года в ходе наступательной операции, проведённой силами трёх фронтов — Ленинградского, Волховского и 2-го Прибалтийского.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EF1C60-62B3-BC2A-309C-6C433432B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174" y="3346450"/>
            <a:ext cx="5267325" cy="35115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58D1AD-3B1B-A70B-690E-8EB39D558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00" y="3767415"/>
            <a:ext cx="5527274" cy="309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8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3F7DE-9A6B-3522-8BF3-BB0BD6B7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00" y="0"/>
            <a:ext cx="3672633" cy="1280890"/>
          </a:xfrm>
        </p:spPr>
        <p:txBody>
          <a:bodyPr/>
          <a:lstStyle/>
          <a:p>
            <a:r>
              <a:rPr lang="ru-RU" dirty="0"/>
              <a:t>Блокадный хлеб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47F0E-B1F5-DD2B-1ACB-6F43D2B6F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100" y="247650"/>
            <a:ext cx="8915400" cy="3777622"/>
          </a:xfrm>
        </p:spPr>
        <p:txBody>
          <a:bodyPr/>
          <a:lstStyle/>
          <a:p>
            <a:pPr algn="l"/>
            <a:r>
              <a:rPr lang="ru-RU" b="0" i="0" dirty="0">
                <a:solidFill>
                  <a:srgbClr val="262626"/>
                </a:solidFill>
                <a:effectLst/>
                <a:latin typeface="PT Sans" panose="020B0503020203020204" pitchFamily="34" charset="-52"/>
              </a:rPr>
              <a:t>Перед началом блокады произошло ужасное: немецкая авиация совершила налет на ленинградские Бадаевские склады. 23 немецких бомбардировщика положили бомбы так точно, что в одночасье выгорело свыше 3 тысяч тонн муки. Скорее всего, их на склады навели. Город был окружен, продовольствие брать было неоткуда. Еще с 18 июля в Ленинграде введены карточки. А с 8 сентября – фактического начала блокады – хлебная порция стала систематически снижаться.</a:t>
            </a:r>
          </a:p>
          <a:p>
            <a:br>
              <a:rPr lang="ru-RU" b="0" i="0" dirty="0">
                <a:solidFill>
                  <a:srgbClr val="262626"/>
                </a:solidFill>
                <a:effectLst/>
                <a:latin typeface="PT Sans" panose="020B0503020203020204" pitchFamily="34" charset="-52"/>
              </a:rPr>
            </a:br>
            <a:r>
              <a:rPr lang="ru-RU" b="0" i="0" dirty="0">
                <a:solidFill>
                  <a:srgbClr val="262626"/>
                </a:solidFill>
                <a:effectLst/>
                <a:latin typeface="PT Sans" panose="020B0503020203020204" pitchFamily="34" charset="-52"/>
              </a:rPr>
              <a:t>Всего снижений было пять, и с 800 июльских граммов порция упала до 200 граммов хлеба для рабочих и 125 граммов для всех остальных. Сейчас нам сложно это понять, но вы можете вспомнить одну из разрезанных краюшек черного хлеба, которые вам давали в школе к обеду, это даже чуть больше, чем 125 граммов. Но похож ли он был на наш современный хлеб?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6735B5-E72D-BAB3-59BA-C0B8B274388A}"/>
              </a:ext>
            </a:extLst>
          </p:cNvPr>
          <p:cNvSpPr txBox="1"/>
          <p:nvPr/>
        </p:nvSpPr>
        <p:spPr>
          <a:xfrm>
            <a:off x="2057400" y="3955121"/>
            <a:ext cx="103251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262626"/>
                </a:solidFill>
                <a:effectLst/>
                <a:latin typeface="PT Sans" panose="020B0503020203020204" pitchFamily="34" charset="-52"/>
              </a:rPr>
              <a:t>«Стандартный», если можно так выразиться, состав блокадного хлеба был следующим: ржаная мука (обойная или вообще любая из тех, что были под рукой) – до 75%, целлюлоза пищевая – до 10%, жмых – до 10%, остальное – это обойная пыль, выбойки из мешков или хвоя.</a:t>
            </a:r>
          </a:p>
          <a:p>
            <a:pPr algn="l"/>
            <a:r>
              <a:rPr lang="ru-RU" b="0" i="0" dirty="0">
                <a:solidFill>
                  <a:srgbClr val="262626"/>
                </a:solidFill>
                <a:effectLst/>
                <a:latin typeface="PT Sans" panose="020B0503020203020204" pitchFamily="34" charset="-52"/>
              </a:rPr>
              <a:t>Но это лишь один из вариантов. По старой русской традиции в ход могла пойти и лебеда, и древесная кора, и сосновый луб. Добавляли также лузгу, рисовую мучку, соевый шрот или отруби. Мука тоже часто менялась, использовалась любая – от ячменной до кукурузной. В целом рецепт хлеба мог меняться ежедневно. Специалисты Центральной лаборатории Ленинградского треста хлебопечения придумывали самые немыслимые варианты, лишь бы накормить хоть чем-то горожан.</a:t>
            </a:r>
          </a:p>
        </p:txBody>
      </p:sp>
      <p:pic>
        <p:nvPicPr>
          <p:cNvPr id="7170" name="Picture 2" descr="И ещё карточка и хлеб">
            <a:extLst>
              <a:ext uri="{FF2B5EF4-FFF2-40B4-BE49-F238E27FC236}">
                <a16:creationId xmlns:a16="http://schemas.microsoft.com/office/drawing/2014/main" id="{6FA30DE7-146E-95E8-752C-A4F5C4639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3672633" cy="2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20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CE1B2F-9D9F-271A-9D84-959C85FD2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661" y="371475"/>
            <a:ext cx="9307513" cy="4100290"/>
          </a:xfrm>
        </p:spPr>
        <p:txBody>
          <a:bodyPr>
            <a:normAutofit fontScale="85000" lnSpcReduction="20000"/>
          </a:bodyPr>
          <a:lstStyle/>
          <a:p>
            <a:r>
              <a:rPr lang="ru-RU" b="0" i="0" dirty="0">
                <a:solidFill>
                  <a:srgbClr val="262626"/>
                </a:solidFill>
                <a:effectLst/>
                <a:latin typeface="PT Sans" panose="020B0503020203020204" pitchFamily="34" charset="-52"/>
              </a:rPr>
              <a:t>Хлеб даже доставали со дна Ладожского озера – из кузовов утонувших машин и подвод. Мука в центре такого мешка была еще сухая, а мокрую сушили и эту корку перемалывали для производства хлеба. Первые рейсы по </a:t>
            </a:r>
            <a:r>
              <a:rPr lang="ru-RU" b="0" i="0" u="sng" dirty="0">
                <a:solidFill>
                  <a:srgbClr val="262626"/>
                </a:solidFill>
                <a:effectLst/>
                <a:latin typeface="PT Sans" panose="020B0503020203020204" pitchFamily="34" charset="-52"/>
              </a:rPr>
              <a:t>д</a:t>
            </a:r>
            <a:r>
              <a:rPr lang="ru-RU" u="sng" dirty="0">
                <a:latin typeface="PT Sans" panose="020B0503020203020204" pitchFamily="34" charset="-52"/>
              </a:rPr>
              <a:t>ороге жизни</a:t>
            </a:r>
            <a:r>
              <a:rPr lang="ru-RU" b="0" i="0" dirty="0">
                <a:solidFill>
                  <a:srgbClr val="262626"/>
                </a:solidFill>
                <a:effectLst/>
                <a:latin typeface="PT Sans" panose="020B0503020203020204" pitchFamily="34" charset="-52"/>
              </a:rPr>
              <a:t> везли муку – такую нужную для блокадного хлеба. Везли из-за тонкого льда сначала на подводах и только позже – на грузовиках. Несмотря на круглосуточную работу Дороги жизни, первая зима в Ленинграде стала самой суровой, в ее ходе блокадный хлеб сохранил жизнь сотням тысяч наших соотечественников, а ведь это были крохи по современным меркам. С хлебом связаны и подвиги, и потери. Например, известна история Даниила Ивановича </a:t>
            </a:r>
            <a:r>
              <a:rPr lang="ru-RU" b="0" i="0" dirty="0" err="1">
                <a:solidFill>
                  <a:srgbClr val="262626"/>
                </a:solidFill>
                <a:effectLst/>
                <a:latin typeface="PT Sans" panose="020B0503020203020204" pitchFamily="34" charset="-52"/>
              </a:rPr>
              <a:t>Кютинена</a:t>
            </a:r>
            <a:r>
              <a:rPr lang="ru-RU" b="0" i="0" dirty="0">
                <a:solidFill>
                  <a:srgbClr val="262626"/>
                </a:solidFill>
                <a:effectLst/>
                <a:latin typeface="PT Sans" panose="020B0503020203020204" pitchFamily="34" charset="-52"/>
              </a:rPr>
              <a:t>, ленинградского пекаря. 3 февраля 1942 года, в первую и самую суровую, голодную и холодную зиму, он умер прямо на рабочем месте от истощения. Умер, но не взял ни крохи блокадного хлеба себе. Посмертно Д. </a:t>
            </a:r>
            <a:r>
              <a:rPr lang="ru-RU" b="0" i="0" dirty="0" err="1">
                <a:solidFill>
                  <a:srgbClr val="262626"/>
                </a:solidFill>
                <a:effectLst/>
                <a:latin typeface="PT Sans" panose="020B0503020203020204" pitchFamily="34" charset="-52"/>
              </a:rPr>
              <a:t>Кютинен</a:t>
            </a:r>
            <a:r>
              <a:rPr lang="ru-RU" b="0" i="0" dirty="0">
                <a:solidFill>
                  <a:srgbClr val="262626"/>
                </a:solidFill>
                <a:effectLst/>
                <a:latin typeface="PT Sans" panose="020B0503020203020204" pitchFamily="34" charset="-52"/>
              </a:rPr>
              <a:t> внесен в книгу памяти блокады Ленинграда. Говорят, что у блокадного хлеба не было ни вкуса, ни запаха. Вокруг пекарен не распространялся такой хорошо знакомый нам аромат от теплой свежеиспеченной буханки хлеба. Но у блокадников другое мнение:</a:t>
            </a:r>
          </a:p>
          <a:p>
            <a:endParaRPr lang="ru-RU" b="0" i="0" dirty="0">
              <a:solidFill>
                <a:srgbClr val="262626"/>
              </a:solidFill>
              <a:effectLst/>
              <a:latin typeface="PT Sans" panose="020B0503020203020204" pitchFamily="34" charset="-52"/>
            </a:endParaRPr>
          </a:p>
          <a:p>
            <a:r>
              <a:rPr lang="ru-RU" b="0" i="0" dirty="0">
                <a:solidFill>
                  <a:srgbClr val="262626"/>
                </a:solidFill>
                <a:effectLst/>
                <a:latin typeface="PT Sans" panose="020B0503020203020204" pitchFamily="34" charset="-52"/>
              </a:rPr>
              <a:t>«До сих пор помню этот маленький, толщиной не более 3 см, черный, липкий кусочек. С удивительным запахом, от которого не оторваться и очень вкусный! Хотя знаю, муки в нем было мало, в основном разные примеси. Мне и сегодня не забыть тот волнующий запах».</a:t>
            </a:r>
          </a:p>
          <a:p>
            <a:endParaRPr lang="ru-RU" b="0" i="0" dirty="0">
              <a:solidFill>
                <a:srgbClr val="262626"/>
              </a:solidFill>
              <a:effectLst/>
              <a:latin typeface="PT Sans" panose="020B0503020203020204" pitchFamily="34" charset="-52"/>
            </a:endParaRPr>
          </a:p>
          <a:p>
            <a:r>
              <a:rPr lang="ru-RU" b="0" i="0" dirty="0">
                <a:solidFill>
                  <a:srgbClr val="262626"/>
                </a:solidFill>
                <a:effectLst/>
                <a:latin typeface="PT Sans" panose="020B0503020203020204" pitchFamily="34" charset="-52"/>
              </a:rPr>
              <a:t>Зинаида Павловна Овчаренко, жительница Ленинграда, пережившая блокаду.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74D144-62CF-762B-A757-0FFA9D74A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75" y="4191000"/>
            <a:ext cx="4738325" cy="2667000"/>
          </a:xfrm>
          <a:prstGeom prst="rect">
            <a:avLst/>
          </a:prstGeom>
        </p:spPr>
      </p:pic>
      <p:pic>
        <p:nvPicPr>
          <p:cNvPr id="8203" name="Picture 11" descr="Первая партия муки пришедшая по «Дороге жизни»">
            <a:extLst>
              <a:ext uri="{FF2B5EF4-FFF2-40B4-BE49-F238E27FC236}">
                <a16:creationId xmlns:a16="http://schemas.microsoft.com/office/drawing/2014/main" id="{73EB94A0-AE26-5770-8BD3-10C3189D1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6" y="4191000"/>
            <a:ext cx="3990975" cy="265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5" name="Picture 13" descr="Блокадный хлеб">
            <a:extLst>
              <a:ext uri="{FF2B5EF4-FFF2-40B4-BE49-F238E27FC236}">
                <a16:creationId xmlns:a16="http://schemas.microsoft.com/office/drawing/2014/main" id="{11A42E9A-91ED-CF06-8822-E952AFF5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864393"/>
            <a:ext cx="2898775" cy="217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9050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64</TotalTime>
  <Words>1272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Century Gothic</vt:lpstr>
      <vt:lpstr>PT Sans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Начало блокады На карте боевых действий лета — осени 1941 года заметно, что на Ленинград, второй по значимости город СССР, наступала финская армия с северо-запада и группа армий «Север» со стороны Эстонской ССР. </vt:lpstr>
      <vt:lpstr>Презентация PowerPoint</vt:lpstr>
      <vt:lpstr>Презентация PowerPoint</vt:lpstr>
      <vt:lpstr>Дневник Тани Савичевой</vt:lpstr>
      <vt:lpstr>Презентация PowerPoint</vt:lpstr>
      <vt:lpstr>Блокадный хлеб</vt:lpstr>
      <vt:lpstr>Презентация PowerPoint</vt:lpstr>
      <vt:lpstr>Потери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Дерябин</dc:creator>
  <cp:lastModifiedBy>Александр Дерябин</cp:lastModifiedBy>
  <cp:revision>1</cp:revision>
  <dcterms:created xsi:type="dcterms:W3CDTF">2024-01-25T15:36:11Z</dcterms:created>
  <dcterms:modified xsi:type="dcterms:W3CDTF">2024-01-25T16:41:09Z</dcterms:modified>
</cp:coreProperties>
</file>