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81" r:id="rId5"/>
    <p:sldId id="258" r:id="rId6"/>
    <p:sldId id="268" r:id="rId7"/>
    <p:sldId id="269" r:id="rId8"/>
    <p:sldId id="272" r:id="rId9"/>
    <p:sldId id="273" r:id="rId10"/>
    <p:sldId id="280" r:id="rId11"/>
    <p:sldId id="276" r:id="rId12"/>
    <p:sldId id="277" r:id="rId13"/>
    <p:sldId id="278" r:id="rId14"/>
    <p:sldId id="259" r:id="rId15"/>
    <p:sldId id="26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9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18.04.2024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18.04.2024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18.04.2024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18.04.2024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80728"/>
            <a:ext cx="8229600" cy="4320480"/>
          </a:xfrm>
        </p:spPr>
        <p:txBody>
          <a:bodyPr>
            <a:normAutofit fontScale="85000" lnSpcReduction="10000"/>
          </a:bodyPr>
          <a:lstStyle/>
          <a:p>
            <a:pPr algn="ctr">
              <a:buNone/>
            </a:pPr>
            <a:r>
              <a:rPr lang="ru-RU" dirty="0"/>
              <a:t>	</a:t>
            </a:r>
          </a:p>
          <a:p>
            <a:pPr algn="ctr">
              <a:lnSpc>
                <a:spcPct val="120000"/>
              </a:lnSpc>
              <a:buNone/>
            </a:pPr>
            <a:r>
              <a:rPr lang="ru-RU" sz="7100" dirty="0">
                <a:solidFill>
                  <a:srgbClr val="FF0000"/>
                </a:solidFill>
                <a:effectLst>
                  <a:outerShdw blurRad="38100" dist="38100" dir="2700000" algn="tl">
                    <a:srgbClr val="000000">
                      <a:alpha val="43137"/>
                    </a:srgbClr>
                  </a:outerShdw>
                </a:effectLst>
              </a:rPr>
              <a:t>19 апреля</a:t>
            </a:r>
            <a:endParaRPr lang="ru-RU" sz="4000" dirty="0">
              <a:solidFill>
                <a:srgbClr val="FFFF00"/>
              </a:solidFill>
            </a:endParaRPr>
          </a:p>
          <a:p>
            <a:pPr algn="ctr">
              <a:lnSpc>
                <a:spcPct val="120000"/>
              </a:lnSpc>
              <a:buNone/>
            </a:pPr>
            <a:r>
              <a:rPr lang="ru-RU" sz="4000" dirty="0">
                <a:solidFill>
                  <a:srgbClr val="FFFF00"/>
                </a:solidFill>
                <a:effectLst>
                  <a:outerShdw blurRad="38100" dist="38100" dir="2700000" algn="tl">
                    <a:srgbClr val="000000">
                      <a:alpha val="43137"/>
                    </a:srgbClr>
                  </a:outerShdw>
                </a:effectLst>
              </a:rPr>
              <a:t>День единых действий,  в память о геноциде советского народа нацистами и их пособниками в годы Великой Отечественной войны.</a:t>
            </a:r>
            <a:endParaRPr lang="ru-RU"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229600" cy="5763344"/>
          </a:xfrm>
        </p:spPr>
        <p:txBody>
          <a:bodyPr>
            <a:normAutofit fontScale="85000" lnSpcReduction="20000"/>
          </a:bodyPr>
          <a:lstStyle/>
          <a:p>
            <a:pPr lvl="0" algn="just"/>
            <a:r>
              <a:rPr lang="ru-RU" b="1" dirty="0">
                <a:latin typeface="Times New Roman" panose="02020603050405020304" pitchFamily="18" charset="0"/>
                <a:cs typeface="Times New Roman" panose="02020603050405020304" pitchFamily="18" charset="0"/>
              </a:rPr>
              <a:t>Дахау</a:t>
            </a:r>
            <a:r>
              <a:rPr lang="ru-RU" dirty="0">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первый нацистский концлагерь (1933). До войны был трудовым лагерем для политзаключенных и «низших» слоев общества, угрожающих чистоте арийской расы; известен проведением ужасных медицинских опытов над узниками;</a:t>
            </a:r>
          </a:p>
          <a:p>
            <a:pPr lvl="0" algn="just"/>
            <a:r>
              <a:rPr lang="ru-RU" b="1" dirty="0">
                <a:latin typeface="Times New Roman" panose="02020603050405020304" pitchFamily="18" charset="0"/>
                <a:cs typeface="Times New Roman" panose="02020603050405020304" pitchFamily="18" charset="0"/>
              </a:rPr>
              <a:t>Заксенхаузен</a:t>
            </a:r>
            <a:r>
              <a:rPr lang="ru-RU" dirty="0">
                <a:solidFill>
                  <a:srgbClr val="FFFF00"/>
                </a:solidFill>
                <a:latin typeface="Times New Roman" panose="02020603050405020304" pitchFamily="18" charset="0"/>
                <a:cs typeface="Times New Roman" panose="02020603050405020304" pitchFamily="18" charset="0"/>
              </a:rPr>
              <a:t>: погибло не менее 100 тысяч заключенных; использовался при подготовке надзирателей;</a:t>
            </a:r>
          </a:p>
          <a:p>
            <a:pPr lvl="0" algn="just"/>
            <a:r>
              <a:rPr lang="ru-RU" b="1" dirty="0">
                <a:latin typeface="Times New Roman" panose="02020603050405020304" pitchFamily="18" charset="0"/>
                <a:cs typeface="Times New Roman" panose="02020603050405020304" pitchFamily="18" charset="0"/>
              </a:rPr>
              <a:t>Бухенвальд</a:t>
            </a:r>
            <a:r>
              <a:rPr lang="ru-RU" dirty="0">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один из самых крупных; расстрел военнопленных, медопыты; 51000 чел. замученных.</a:t>
            </a:r>
          </a:p>
          <a:p>
            <a:pPr lvl="0" algn="just"/>
            <a:r>
              <a:rPr lang="ru-RU" b="1" dirty="0">
                <a:latin typeface="Times New Roman" panose="02020603050405020304" pitchFamily="18" charset="0"/>
                <a:cs typeface="Times New Roman" panose="02020603050405020304" pitchFamily="18" charset="0"/>
              </a:rPr>
              <a:t>Освенцим (Польша)</a:t>
            </a:r>
            <a:r>
              <a:rPr lang="ru-RU" dirty="0">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массовые убийства советских военнопленных, евреев; впервые испытано ядовитое вещество для будущих газовых камер; убито около 1,5 млн;</a:t>
            </a:r>
          </a:p>
          <a:p>
            <a:pPr lvl="0" algn="just"/>
            <a:r>
              <a:rPr lang="ru-RU" b="1" dirty="0">
                <a:latin typeface="Times New Roman" panose="02020603050405020304" pitchFamily="18" charset="0"/>
                <a:cs typeface="Times New Roman" panose="02020603050405020304" pitchFamily="18" charset="0"/>
              </a:rPr>
              <a:t>Майданек (Польша)</a:t>
            </a:r>
            <a:r>
              <a:rPr lang="ru-RU" dirty="0">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массовые убийства в газовых камерах; масштабный расстрел евреев (около 18 тысяч);</a:t>
            </a:r>
          </a:p>
          <a:p>
            <a:pPr lvl="0" algn="just"/>
            <a:r>
              <a:rPr lang="ru-RU" b="1" i="1" dirty="0">
                <a:solidFill>
                  <a:srgbClr val="FFFF00"/>
                </a:solidFill>
                <a:latin typeface="Times New Roman" panose="02020603050405020304" pitchFamily="18" charset="0"/>
                <a:cs typeface="Times New Roman" panose="02020603050405020304" pitchFamily="18" charset="0"/>
              </a:rPr>
              <a:t>Равенсбрюк</a:t>
            </a:r>
            <a:r>
              <a:rPr lang="ru-RU" dirty="0">
                <a:solidFill>
                  <a:srgbClr val="FFFF00"/>
                </a:solidFill>
                <a:latin typeface="Times New Roman" panose="02020603050405020304" pitchFamily="18" charset="0"/>
                <a:cs typeface="Times New Roman" panose="02020603050405020304" pitchFamily="18" charset="0"/>
              </a:rPr>
              <a:t>: женский концлагерь;</a:t>
            </a:r>
          </a:p>
          <a:p>
            <a:pPr lvl="0" algn="just"/>
            <a:r>
              <a:rPr lang="ru-RU" b="1" dirty="0" err="1">
                <a:latin typeface="Times New Roman" panose="02020603050405020304" pitchFamily="18" charset="0"/>
                <a:cs typeface="Times New Roman" panose="02020603050405020304" pitchFamily="18" charset="0"/>
              </a:rPr>
              <a:t>Ясеновац</a:t>
            </a:r>
            <a:r>
              <a:rPr lang="ru-RU" b="1" dirty="0">
                <a:latin typeface="Times New Roman" panose="02020603050405020304" pitchFamily="18" charset="0"/>
                <a:cs typeface="Times New Roman" panose="02020603050405020304" pitchFamily="18" charset="0"/>
              </a:rPr>
              <a:t> (Хорватия)</a:t>
            </a:r>
            <a:r>
              <a:rPr lang="ru-RU" dirty="0">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массовые убийства сербов, евреев, цыган;</a:t>
            </a:r>
          </a:p>
          <a:p>
            <a:pPr lvl="0" algn="just"/>
            <a:r>
              <a:rPr lang="ru-RU" b="1" dirty="0">
                <a:latin typeface="Times New Roman" panose="02020603050405020304" pitchFamily="18" charset="0"/>
                <a:cs typeface="Times New Roman" panose="02020603050405020304" pitchFamily="18" charset="0"/>
              </a:rPr>
              <a:t>Малый </a:t>
            </a:r>
            <a:r>
              <a:rPr lang="ru-RU" b="1" dirty="0" err="1">
                <a:latin typeface="Times New Roman" panose="02020603050405020304" pitchFamily="18" charset="0"/>
                <a:cs typeface="Times New Roman" panose="02020603050405020304" pitchFamily="18" charset="0"/>
              </a:rPr>
              <a:t>Тростенец</a:t>
            </a:r>
            <a:r>
              <a:rPr lang="ru-RU" b="1" dirty="0">
                <a:latin typeface="Times New Roman" panose="02020603050405020304" pitchFamily="18" charset="0"/>
                <a:cs typeface="Times New Roman" panose="02020603050405020304" pitchFamily="18" charset="0"/>
              </a:rPr>
              <a:t> (Белоруссия)</a:t>
            </a:r>
            <a:r>
              <a:rPr lang="ru-RU" dirty="0">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расстрелы и сожжение советских военнопленных, евреев.</a:t>
            </a:r>
          </a:p>
        </p:txBody>
      </p:sp>
    </p:spTree>
    <p:extLst>
      <p:ext uri="{BB962C8B-B14F-4D97-AF65-F5344CB8AC3E}">
        <p14:creationId xmlns:p14="http://schemas.microsoft.com/office/powerpoint/2010/main" val="52898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50912"/>
          </a:xfrm>
        </p:spPr>
        <p:txBody>
          <a:bodyPr/>
          <a:lstStyle/>
          <a:p>
            <a:pPr algn="ctr"/>
            <a:r>
              <a:rPr lang="ru-RU" b="1" dirty="0">
                <a:ln w="19050">
                  <a:solidFill>
                    <a:srgbClr val="0A0B05"/>
                  </a:solidFill>
                  <a:prstDash val="solid"/>
                  <a:round/>
                </a:ln>
              </a:rPr>
              <a:t>Детский геноцид</a:t>
            </a:r>
          </a:p>
        </p:txBody>
      </p:sp>
      <p:sp>
        <p:nvSpPr>
          <p:cNvPr id="3" name="Объект 2"/>
          <p:cNvSpPr>
            <a:spLocks noGrp="1"/>
          </p:cNvSpPr>
          <p:nvPr>
            <p:ph idx="1"/>
          </p:nvPr>
        </p:nvSpPr>
        <p:spPr>
          <a:xfrm>
            <a:off x="251520" y="1052736"/>
            <a:ext cx="8640960" cy="4572000"/>
          </a:xfrm>
        </p:spPr>
        <p:txBody>
          <a:bodyPr>
            <a:normAutofit/>
          </a:bodyPr>
          <a:lstStyle/>
          <a:p>
            <a:pPr marL="0" indent="0">
              <a:buNone/>
            </a:pPr>
            <a:r>
              <a:rPr lang="ru-RU" sz="2800" dirty="0"/>
              <a:t>  У целого поколения, рожденного с 1928 по 1945 год, украли детство. "Дети Великой Отечественной войны"– так называют сегодняшних 74 - 87-летних людей. И дело здесь не только в дате рождения.</a:t>
            </a:r>
          </a:p>
        </p:txBody>
      </p:sp>
      <p:pic>
        <p:nvPicPr>
          <p:cNvPr id="9218" name="Picture 2" descr="D:\Загрузки\v-den-pobedy_3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996952"/>
            <a:ext cx="5256468" cy="345638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5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2448272"/>
          </a:xfrm>
        </p:spPr>
        <p:txBody>
          <a:bodyPr>
            <a:noAutofit/>
          </a:bodyPr>
          <a:lstStyle/>
          <a:p>
            <a:pPr algn="ctr"/>
            <a:r>
              <a:rPr lang="ru-RU" sz="3200" b="1" dirty="0"/>
              <a:t>Нечеловеческие испытания голодом и холодом легли на неокрепшие детские плечи  в блокадном Ленинграде.  Об этом свидетельствуют дневниковые записи</a:t>
            </a:r>
            <a:br>
              <a:rPr lang="ru-RU" sz="3200" b="1" dirty="0"/>
            </a:br>
            <a:r>
              <a:rPr lang="ru-RU" sz="3200" b="1" dirty="0"/>
              <a:t> Тани Савичевой.</a:t>
            </a:r>
          </a:p>
        </p:txBody>
      </p:sp>
      <p:pic>
        <p:nvPicPr>
          <p:cNvPr id="11266" name="Picture 2" descr="D:\Загрузки\269d94b52b785490c40efd6ae157b3f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996952"/>
            <a:ext cx="1857375" cy="28384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7" name="Picture 3" descr="D:\Загрузки\269d94b52b785490c40efd6ae157b3f4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38994">
            <a:off x="2773882" y="2870392"/>
            <a:ext cx="5919489" cy="17247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8" name="Picture 4" descr="D:\Загрузки\269d94b52b785490c40efd6ae157b3f4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4725144"/>
            <a:ext cx="3862586" cy="169920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47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3975907" cy="25119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3315" name="Picture 3" descr="D:\Загрузки\269d94b52b785490c40efd6ae157b3f4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04664"/>
            <a:ext cx="4108556" cy="271424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316" name="Picture 4" descr="D:\Загрузки\ее.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660575"/>
            <a:ext cx="3845244" cy="28839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Текст 1"/>
          <p:cNvSpPr>
            <a:spLocks noGrp="1"/>
          </p:cNvSpPr>
          <p:nvPr>
            <p:ph type="body" idx="1"/>
          </p:nvPr>
        </p:nvSpPr>
        <p:spPr>
          <a:xfrm>
            <a:off x="395536" y="188640"/>
            <a:ext cx="4040188" cy="762000"/>
          </a:xfrm>
        </p:spPr>
        <p:txBody>
          <a:bodyPr/>
          <a:lstStyle/>
          <a:p>
            <a:pPr algn="ctr"/>
            <a:r>
              <a:rPr lang="ru-RU" sz="2800" dirty="0">
                <a:solidFill>
                  <a:schemeClr val="tx1"/>
                </a:solidFill>
              </a:rPr>
              <a:t>Жертвы налета авиации</a:t>
            </a:r>
          </a:p>
        </p:txBody>
      </p:sp>
      <p:sp>
        <p:nvSpPr>
          <p:cNvPr id="6" name="Текст 5"/>
          <p:cNvSpPr>
            <a:spLocks noGrp="1"/>
          </p:cNvSpPr>
          <p:nvPr>
            <p:ph type="body" idx="3"/>
          </p:nvPr>
        </p:nvSpPr>
        <p:spPr>
          <a:xfrm>
            <a:off x="4681299" y="3212976"/>
            <a:ext cx="4040188" cy="473968"/>
          </a:xfrm>
        </p:spPr>
        <p:txBody>
          <a:bodyPr/>
          <a:lstStyle/>
          <a:p>
            <a:pPr algn="ctr"/>
            <a:r>
              <a:rPr lang="ru-RU" sz="2800" dirty="0">
                <a:solidFill>
                  <a:schemeClr val="tx1"/>
                </a:solidFill>
              </a:rPr>
              <a:t>Тяжелый труд</a:t>
            </a:r>
          </a:p>
        </p:txBody>
      </p:sp>
      <p:sp>
        <p:nvSpPr>
          <p:cNvPr id="8" name="Прямоугольник 7"/>
          <p:cNvSpPr/>
          <p:nvPr/>
        </p:nvSpPr>
        <p:spPr>
          <a:xfrm>
            <a:off x="6131131" y="6021288"/>
            <a:ext cx="1559145" cy="523220"/>
          </a:xfrm>
          <a:prstGeom prst="rect">
            <a:avLst/>
          </a:prstGeom>
        </p:spPr>
        <p:txBody>
          <a:bodyPr wrap="none">
            <a:spAutoFit/>
          </a:bodyPr>
          <a:lstStyle/>
          <a:p>
            <a:pPr lvl="0" algn="ctr">
              <a:buClr>
                <a:srgbClr val="F3A447"/>
              </a:buClr>
              <a:buSzPct val="85000"/>
            </a:pPr>
            <a:r>
              <a:rPr lang="ru-RU" sz="2800" b="1" dirty="0">
                <a:solidFill>
                  <a:prstClr val="white"/>
                </a:solidFill>
              </a:rPr>
              <a:t>Разруха</a:t>
            </a:r>
          </a:p>
        </p:txBody>
      </p:sp>
    </p:spTree>
    <p:extLst>
      <p:ext uri="{BB962C8B-B14F-4D97-AF65-F5344CB8AC3E}">
        <p14:creationId xmlns:p14="http://schemas.microsoft.com/office/powerpoint/2010/main" val="127968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12776"/>
            <a:ext cx="8496944" cy="4608512"/>
          </a:xfrm>
        </p:spPr>
        <p:txBody>
          <a:bodyPr>
            <a:normAutofit/>
          </a:bodyPr>
          <a:lstStyle/>
          <a:p>
            <a:pPr algn="just">
              <a:buNone/>
            </a:pPr>
            <a:r>
              <a:rPr lang="ru-RU" dirty="0"/>
              <a:t>	</a:t>
            </a:r>
          </a:p>
          <a:p>
            <a:pPr algn="just">
              <a:buNone/>
            </a:pPr>
            <a:r>
              <a:rPr lang="ru-RU" dirty="0"/>
              <a:t>	Война унесла жизни 26,6 млн. чел. Из них практически половина –это потери среди мирного населения на оккупированной территории –13 684 692, в том числе 11 520 379 –погибли в результате карательных операций, холода, голода, издевательств. Остальные 2 164 313 –погибли в изгнании на принудительных работах. Всего на принудительные работы с оккупированной территории было вывезено 5 269 513 советских граждан. </a:t>
            </a:r>
          </a:p>
          <a:p>
            <a:endParaRPr lang="ru-RU" dirty="0"/>
          </a:p>
        </p:txBody>
      </p:sp>
      <p:sp>
        <p:nvSpPr>
          <p:cNvPr id="5" name="TextBox 4"/>
          <p:cNvSpPr txBox="1"/>
          <p:nvPr/>
        </p:nvSpPr>
        <p:spPr>
          <a:xfrm>
            <a:off x="683568" y="548680"/>
            <a:ext cx="7920880" cy="1077218"/>
          </a:xfrm>
          <a:prstGeom prst="rect">
            <a:avLst/>
          </a:prstGeom>
          <a:noFill/>
        </p:spPr>
        <p:txBody>
          <a:bodyPr wrap="square" rtlCol="0">
            <a:spAutoFit/>
          </a:bodyPr>
          <a:lstStyle/>
          <a:p>
            <a:pPr algn="ctr"/>
            <a:r>
              <a:rPr lang="ru-RU" sz="3200" dirty="0">
                <a:solidFill>
                  <a:srgbClr val="FFFF00"/>
                </a:solidFill>
                <a:effectLst>
                  <a:outerShdw blurRad="38100" dist="38100" dir="2700000" algn="tl">
                    <a:srgbClr val="000000">
                      <a:alpha val="43137"/>
                    </a:srgbClr>
                  </a:outerShdw>
                </a:effectLst>
              </a:rPr>
              <a:t>Итог преступлений нацистов против гражданского населения СССР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4572000"/>
          </a:xfrm>
        </p:spPr>
        <p:txBody>
          <a:bodyPr>
            <a:normAutofit fontScale="92500"/>
          </a:bodyPr>
          <a:lstStyle/>
          <a:p>
            <a:endParaRPr lang="ru-RU" dirty="0"/>
          </a:p>
          <a:p>
            <a:pPr algn="just">
              <a:buNone/>
            </a:pPr>
            <a:r>
              <a:rPr lang="ru-RU" dirty="0"/>
              <a:t>	Великая Отечественная война стала тяжелым испытанием для народов СССР. Это война, в которой решалось – будет ли у народов Советского Союза будущее вообще. Генеральным планом Ост предусматривалась немецкая колонизация большей части территории Советского Союза, что означало принудительное выселение и уничтожение местного населения. Были не важны национальность, возраст, социальное происхождение, пол –ведь речь шла об освобождении территории для переселения немецких колонистов.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268760"/>
            <a:ext cx="8229600" cy="4785320"/>
          </a:xfrm>
        </p:spPr>
        <p:txBody>
          <a:bodyPr>
            <a:normAutofit fontScale="85000" lnSpcReduction="20000"/>
          </a:bodyPr>
          <a:lstStyle/>
          <a:p>
            <a:pPr algn="just">
              <a:buNone/>
            </a:pPr>
            <a:r>
              <a:rPr lang="ru-RU" sz="3200" dirty="0"/>
              <a:t>	</a:t>
            </a:r>
            <a:r>
              <a:rPr lang="ru-RU" sz="3400" dirty="0"/>
              <a:t>Геноцид – это действия, совершаемые с намерением уничтожить, полностью или частично, какую-либо национальную, этническую, расовую или религиозную группу как таковую путем убийства членов этой группы, причинения тяжкого вреда их здоровью, насильственного воспрепятствования деторождению, принудительной передачи детей, насильственного переселения либо иного создания жизненных условий, рассчитанных на физическое уничтожение членов этой группы.</a:t>
            </a:r>
            <a:endParaRPr lang="ru-RU" sz="3200" dirty="0"/>
          </a:p>
          <a:p>
            <a:pPr algn="just">
              <a:buNone/>
            </a:pPr>
            <a:endParaRPr lang="ru-RU" dirty="0"/>
          </a:p>
        </p:txBody>
      </p:sp>
      <p:sp>
        <p:nvSpPr>
          <p:cNvPr id="3" name="Заголовок 2"/>
          <p:cNvSpPr>
            <a:spLocks noGrp="1"/>
          </p:cNvSpPr>
          <p:nvPr>
            <p:ph type="title"/>
          </p:nvPr>
        </p:nvSpPr>
        <p:spPr>
          <a:xfrm>
            <a:off x="395536" y="-171400"/>
            <a:ext cx="8229600" cy="1219200"/>
          </a:xfrm>
        </p:spPr>
        <p:txBody>
          <a:bodyPr/>
          <a:lstStyle/>
          <a:p>
            <a:pPr algn="ctr"/>
            <a:r>
              <a:rPr lang="ru-RU" b="1" dirty="0">
                <a:solidFill>
                  <a:srgbClr val="FFFF00"/>
                </a:solidFill>
              </a:rPr>
              <a:t>Что такое геноцид?</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836712"/>
            <a:ext cx="8229600" cy="4572000"/>
          </a:xfrm>
        </p:spPr>
        <p:txBody>
          <a:bodyPr>
            <a:normAutofit fontScale="92500"/>
          </a:bodyPr>
          <a:lstStyle/>
          <a:p>
            <a:endParaRPr lang="ru-RU" dirty="0"/>
          </a:p>
          <a:p>
            <a:pPr algn="just">
              <a:buNone/>
            </a:pPr>
            <a:r>
              <a:rPr lang="ru-RU" dirty="0"/>
              <a:t>	</a:t>
            </a:r>
            <a:r>
              <a:rPr lang="ru-RU" sz="3200" dirty="0"/>
              <a:t>19 апреля</a:t>
            </a:r>
            <a:r>
              <a:rPr lang="ru-RU" sz="4000" dirty="0"/>
              <a:t> </a:t>
            </a:r>
            <a:r>
              <a:rPr lang="ru-RU" sz="3200" dirty="0"/>
              <a:t>в 1943 году был издан Указ Президиума Верховного Совета СССР № 39 «О мерах наказания для немецко-фашистских злодеев, виновных в убийствах и истязаниях советского гражданского населения и пленных красноармейцев, для шпионов, изменников родины из числа советских граждан и для их пособников».</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0" indent="0" algn="just">
              <a:buNone/>
            </a:pPr>
            <a:r>
              <a:rPr lang="ru-RU" sz="4400" dirty="0"/>
              <a:t>В статье 357 «Геноцид» дано определение этому и установлено наказание в виде лишения свободы на срок от 12-20 лет, либо пожизненное лишение свободы, либо смертная казнь.</a:t>
            </a:r>
          </a:p>
          <a:p>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7087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84784"/>
            <a:ext cx="8183880" cy="3816424"/>
          </a:xfrm>
        </p:spPr>
        <p:txBody>
          <a:bodyPr>
            <a:normAutofit fontScale="92500" lnSpcReduction="10000"/>
          </a:bodyPr>
          <a:lstStyle/>
          <a:p>
            <a:pPr algn="just">
              <a:buNone/>
            </a:pPr>
            <a:r>
              <a:rPr lang="ru-RU" sz="3200" b="1" dirty="0"/>
              <a:t>	С 1948 года геноцид признаётся в ООН международным преступлением. Конвенция о предупреждении преступления геноцида и наказании за него (Утверждена и предложена к подписанию и ратификации резолюцией Генеральной Ассамблеи ООН 260 A от 9.12.1948 г.)</a:t>
            </a:r>
            <a:br>
              <a:rPr lang="ru-RU" sz="2800" b="1" dirty="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914400" y="260350"/>
            <a:ext cx="8229600" cy="2808288"/>
          </a:xfrm>
        </p:spPr>
        <p:txBody>
          <a:bodyPr>
            <a:noAutofit/>
          </a:bodyPr>
          <a:lstStyle/>
          <a:p>
            <a:pPr algn="ct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br>
              <a:rPr lang="ru-RU" sz="2800" b="1" dirty="0"/>
            </a:br>
            <a:endParaRPr lang="ru-RU" sz="2800" b="1" dirty="0"/>
          </a:p>
        </p:txBody>
      </p:sp>
      <p:sp>
        <p:nvSpPr>
          <p:cNvPr id="4" name="TextBox 3"/>
          <p:cNvSpPr txBox="1"/>
          <p:nvPr/>
        </p:nvSpPr>
        <p:spPr>
          <a:xfrm>
            <a:off x="4283968" y="1412776"/>
            <a:ext cx="184731" cy="369332"/>
          </a:xfrm>
          <a:prstGeom prst="rect">
            <a:avLst/>
          </a:prstGeom>
          <a:noFill/>
        </p:spPr>
        <p:txBody>
          <a:bodyPr wrap="none" rtlCol="0">
            <a:spAutoFit/>
          </a:bodyPr>
          <a:lstStyle/>
          <a:p>
            <a:endParaRPr lang="ru-RU" dirty="0"/>
          </a:p>
        </p:txBody>
      </p:sp>
      <p:sp>
        <p:nvSpPr>
          <p:cNvPr id="5" name="Прямоугольник 4"/>
          <p:cNvSpPr/>
          <p:nvPr/>
        </p:nvSpPr>
        <p:spPr>
          <a:xfrm>
            <a:off x="323528" y="397113"/>
            <a:ext cx="8568952" cy="4462760"/>
          </a:xfrm>
          <a:prstGeom prst="rect">
            <a:avLst/>
          </a:prstGeom>
        </p:spPr>
        <p:txBody>
          <a:bodyPr wrap="square">
            <a:spAutoFit/>
          </a:bodyPr>
          <a:lstStyle/>
          <a:p>
            <a:pPr algn="ctr"/>
            <a:r>
              <a:rPr lang="ru-RU" sz="3200" b="1" dirty="0">
                <a:ln>
                  <a:solidFill>
                    <a:schemeClr val="bg1"/>
                  </a:solidFill>
                </a:ln>
              </a:rPr>
              <a:t>МЕТОДЫ:</a:t>
            </a:r>
          </a:p>
          <a:p>
            <a:r>
              <a:rPr lang="ru-RU" sz="2800" b="1" dirty="0"/>
              <a:t>- убийства;</a:t>
            </a:r>
            <a:br>
              <a:rPr lang="ru-RU" sz="2800" b="1" dirty="0"/>
            </a:br>
            <a:r>
              <a:rPr lang="ru-RU" sz="2800" b="1" dirty="0"/>
              <a:t>- причинения тяжкого вреда здоровью;</a:t>
            </a:r>
            <a:br>
              <a:rPr lang="ru-RU" sz="2800" b="1" dirty="0"/>
            </a:br>
            <a:r>
              <a:rPr lang="ru-RU" sz="2800" b="1" dirty="0"/>
              <a:t>- меры, рассчитанные на предотвращение деторождения;</a:t>
            </a:r>
            <a:br>
              <a:rPr lang="ru-RU" sz="2800" b="1" dirty="0"/>
            </a:br>
            <a:r>
              <a:rPr lang="ru-RU" sz="2800" b="1" dirty="0"/>
              <a:t> - изъятие  детей из семьи;</a:t>
            </a:r>
            <a:br>
              <a:rPr lang="ru-RU" sz="2800" b="1" dirty="0"/>
            </a:br>
            <a:r>
              <a:rPr lang="ru-RU" sz="2800" b="1" dirty="0"/>
              <a:t> - предумышленное создание жизненных условий, рассчитанных на полное или частичное физическое уничтожение.</a:t>
            </a:r>
          </a:p>
          <a:p>
            <a:pPr marL="457200" indent="-457200">
              <a:buFontTx/>
              <a:buChar char="-"/>
            </a:pPr>
            <a:endParaRPr lang="ru-RU" sz="2800" b="1" dirty="0"/>
          </a:p>
        </p:txBody>
      </p:sp>
      <p:pic>
        <p:nvPicPr>
          <p:cNvPr id="3074" name="Picture 2" descr="D:\Загрузки\27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509120"/>
            <a:ext cx="8280920" cy="178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7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548680"/>
            <a:ext cx="8229600" cy="5229200"/>
          </a:xfrm>
        </p:spPr>
        <p:txBody>
          <a:bodyPr>
            <a:normAutofit fontScale="92500" lnSpcReduction="20000"/>
          </a:bodyPr>
          <a:lstStyle/>
          <a:p>
            <a:endParaRPr lang="ru-RU" dirty="0"/>
          </a:p>
          <a:p>
            <a:pPr algn="just">
              <a:buNone/>
            </a:pPr>
            <a:r>
              <a:rPr lang="ru-RU" sz="3200" dirty="0">
                <a:solidFill>
                  <a:srgbClr val="FF0000"/>
                </a:solidFill>
                <a:latin typeface="Times New Roman" pitchFamily="18" charset="0"/>
                <a:cs typeface="Times New Roman" pitchFamily="18" charset="0"/>
              </a:rPr>
              <a:t>	</a:t>
            </a:r>
          </a:p>
          <a:p>
            <a:pPr algn="just">
              <a:buNone/>
            </a:pPr>
            <a:r>
              <a:rPr lang="ru-RU" sz="3200" dirty="0">
                <a:solidFill>
                  <a:srgbClr val="FF0000"/>
                </a:solidFill>
                <a:latin typeface="Times New Roman" pitchFamily="18" charset="0"/>
                <a:cs typeface="Times New Roman" pitchFamily="18" charset="0"/>
              </a:rPr>
              <a:t>	</a:t>
            </a:r>
            <a:r>
              <a:rPr lang="ru-RU" sz="3200" dirty="0">
                <a:latin typeface="Times New Roman" pitchFamily="18" charset="0"/>
                <a:cs typeface="Times New Roman" pitchFamily="18" charset="0"/>
              </a:rPr>
              <a:t>Нацизм внёс наибольший вклад в число жертв геноцида во время Великой Отечественной войны, в основном за счёт геноцида жителей СССР.</a:t>
            </a:r>
          </a:p>
          <a:p>
            <a:pPr algn="just">
              <a:buNone/>
            </a:pPr>
            <a:r>
              <a:rPr lang="ru-RU" sz="3200" dirty="0">
                <a:latin typeface="Times New Roman" pitchFamily="18" charset="0"/>
                <a:cs typeface="Times New Roman" pitchFamily="18" charset="0"/>
              </a:rPr>
              <a:t>	Нацизм — тоталитарная ультраправая идеология, являющаяся формой фашизма с элементами расизма и антисемитизма.</a:t>
            </a:r>
          </a:p>
          <a:p>
            <a:pPr algn="just">
              <a:buNone/>
            </a:pPr>
            <a:r>
              <a:rPr lang="ru-RU" sz="3200" dirty="0">
                <a:latin typeface="Times New Roman" pitchFamily="18" charset="0"/>
                <a:cs typeface="Times New Roman" pitchFamily="18" charset="0"/>
              </a:rPr>
              <a:t>	Нацисты – люди, которые придерживаются идей нацизма, имеют яркую расистскую или националистическую окраску.</a:t>
            </a:r>
          </a:p>
          <a:p>
            <a:pPr algn="just">
              <a:buNone/>
            </a:pPr>
            <a:endParaRPr lang="ru-RU" sz="3200" dirty="0">
              <a:latin typeface="Times New Roman" pitchFamily="18" charset="0"/>
              <a:cs typeface="Times New Roman" pitchFamily="18" charset="0"/>
            </a:endParaRP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348880"/>
            <a:ext cx="439751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9552" y="332656"/>
            <a:ext cx="8229600" cy="1219200"/>
          </a:xfrm>
        </p:spPr>
        <p:txBody>
          <a:bodyPr>
            <a:noAutofit/>
          </a:bodyPr>
          <a:lstStyle/>
          <a:p>
            <a:pPr algn="ctr"/>
            <a:r>
              <a:rPr lang="ru-RU" sz="3200" b="1" dirty="0">
                <a:ln w="19050">
                  <a:solidFill>
                    <a:srgbClr val="080808"/>
                  </a:solidFill>
                  <a:prstDash val="solid"/>
                  <a:round/>
                </a:ln>
                <a:solidFill>
                  <a:srgbClr val="FFFF00"/>
                </a:solidFill>
              </a:rPr>
              <a:t>Геноцид советских граждан:</a:t>
            </a:r>
            <a:br>
              <a:rPr lang="ru-RU" sz="3200" b="1" dirty="0">
                <a:ln w="19050">
                  <a:solidFill>
                    <a:srgbClr val="080808"/>
                  </a:solidFill>
                  <a:prstDash val="solid"/>
                  <a:round/>
                </a:ln>
                <a:solidFill>
                  <a:srgbClr val="FFFF00"/>
                </a:solidFill>
              </a:rPr>
            </a:br>
            <a:r>
              <a:rPr lang="ru-RU" sz="2800" b="1" dirty="0">
                <a:solidFill>
                  <a:srgbClr val="FFFF00"/>
                </a:solidFill>
              </a:rPr>
              <a:t>13миллионов 684 тысячи советских  граждан погибли от рук фашистских карателей </a:t>
            </a:r>
          </a:p>
        </p:txBody>
      </p:sp>
      <p:sp>
        <p:nvSpPr>
          <p:cNvPr id="3" name="Объект 2"/>
          <p:cNvSpPr>
            <a:spLocks noGrp="1"/>
          </p:cNvSpPr>
          <p:nvPr>
            <p:ph sz="half" idx="1"/>
          </p:nvPr>
        </p:nvSpPr>
        <p:spPr>
          <a:xfrm>
            <a:off x="107504" y="1556792"/>
            <a:ext cx="3888432" cy="4320480"/>
          </a:xfrm>
        </p:spPr>
        <p:txBody>
          <a:bodyPr>
            <a:normAutofit fontScale="25000" lnSpcReduction="20000"/>
          </a:bodyPr>
          <a:lstStyle/>
          <a:p>
            <a:r>
              <a:rPr lang="ru-RU" sz="8000" b="1" dirty="0"/>
              <a:t> </a:t>
            </a:r>
            <a:r>
              <a:rPr lang="ru-RU" sz="9600" b="1" dirty="0"/>
              <a:t>(7,2 миллиона истреблены преднамеренно;</a:t>
            </a:r>
          </a:p>
          <a:p>
            <a:r>
              <a:rPr lang="ru-RU" sz="9600" b="1" dirty="0"/>
              <a:t> 2,16 миллионов      погибло      от принудительных работ в Германии; </a:t>
            </a:r>
          </a:p>
          <a:p>
            <a:r>
              <a:rPr lang="ru-RU" sz="9600" b="1" dirty="0"/>
              <a:t>4,1 миллион человек - от жестоких условий оккупации). </a:t>
            </a:r>
          </a:p>
          <a:p>
            <a:r>
              <a:rPr lang="ru-RU" sz="9600" b="1" dirty="0"/>
              <a:t>Население современной Вологодской области по плану «Барбаросса» подлежало полному уничтожению, как неполноценное.</a:t>
            </a:r>
          </a:p>
          <a:p>
            <a:endParaRPr lang="ru-RU" dirty="0"/>
          </a:p>
          <a:p>
            <a:endParaRPr lang="ru-RU" dirty="0"/>
          </a:p>
        </p:txBody>
      </p:sp>
    </p:spTree>
    <p:extLst>
      <p:ext uri="{BB962C8B-B14F-4D97-AF65-F5344CB8AC3E}">
        <p14:creationId xmlns:p14="http://schemas.microsoft.com/office/powerpoint/2010/main" val="226868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94928"/>
          </a:xfrm>
        </p:spPr>
        <p:txBody>
          <a:bodyPr/>
          <a:lstStyle/>
          <a:p>
            <a:pPr algn="ctr"/>
            <a:r>
              <a:rPr lang="ru-RU" b="1" dirty="0">
                <a:ln w="19050">
                  <a:solidFill>
                    <a:srgbClr val="080808"/>
                  </a:solidFill>
                  <a:prstDash val="solid"/>
                  <a:round/>
                </a:ln>
              </a:rPr>
              <a:t>Концлагеря на карте Европы</a:t>
            </a:r>
          </a:p>
        </p:txBody>
      </p:sp>
      <p:pic>
        <p:nvPicPr>
          <p:cNvPr id="5124" name="Picture 4" descr="D:\Загрузки\3e2074b70ad7b5a03b4a38126867433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12776"/>
            <a:ext cx="6624736" cy="50013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083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TotalTime>
  <Words>793</Words>
  <Application>Microsoft Office PowerPoint</Application>
  <PresentationFormat>Экран (4:3)</PresentationFormat>
  <Paragraphs>42</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Constantia</vt:lpstr>
      <vt:lpstr>Times New Roman</vt:lpstr>
      <vt:lpstr>Wingdings 2</vt:lpstr>
      <vt:lpstr>Бумажная</vt:lpstr>
      <vt:lpstr>Презентация PowerPoint</vt:lpstr>
      <vt:lpstr>Что такое геноцид?</vt:lpstr>
      <vt:lpstr>Презентация PowerPoint</vt:lpstr>
      <vt:lpstr>Презентация PowerPoint</vt:lpstr>
      <vt:lpstr>Презентация PowerPoint</vt:lpstr>
      <vt:lpstr>                                                             </vt:lpstr>
      <vt:lpstr>Презентация PowerPoint</vt:lpstr>
      <vt:lpstr>Геноцид советских граждан: 13миллионов 684 тысячи советских  граждан погибли от рук фашистских карателей </vt:lpstr>
      <vt:lpstr>Концлагеря на карте Европы</vt:lpstr>
      <vt:lpstr>Презентация PowerPoint</vt:lpstr>
      <vt:lpstr>Детский геноцид</vt:lpstr>
      <vt:lpstr>Нечеловеческие испытания голодом и холодом легли на неокрепшие детские плечи  в блокадном Ленинграде.  Об этом свидетельствуют дневниковые записи  Тани Савичевой.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 игоревна</dc:creator>
  <cp:lastModifiedBy>Александр Дерябин</cp:lastModifiedBy>
  <cp:revision>14</cp:revision>
  <dcterms:created xsi:type="dcterms:W3CDTF">2022-04-18T18:33:23Z</dcterms:created>
  <dcterms:modified xsi:type="dcterms:W3CDTF">2024-04-18T18:01:38Z</dcterms:modified>
</cp:coreProperties>
</file>